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3.xml" ContentType="application/vnd.openxmlformats-officedocument.presentationml.tags+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4.xml" ContentType="application/vnd.openxmlformats-officedocument.presentationml.tags+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2"/>
    <p:sldId id="628" r:id="rId3"/>
    <p:sldId id="637" r:id="rId4"/>
    <p:sldId id="286" r:id="rId5"/>
    <p:sldId id="646" r:id="rId6"/>
    <p:sldId id="647" r:id="rId7"/>
    <p:sldId id="648" r:id="rId8"/>
    <p:sldId id="649" r:id="rId9"/>
    <p:sldId id="500" r:id="rId10"/>
    <p:sldId id="665" r:id="rId11"/>
    <p:sldId id="624" r:id="rId12"/>
    <p:sldId id="666" r:id="rId13"/>
    <p:sldId id="652" r:id="rId14"/>
    <p:sldId id="653" r:id="rId15"/>
    <p:sldId id="654" r:id="rId16"/>
    <p:sldId id="655" r:id="rId17"/>
    <p:sldId id="661" r:id="rId18"/>
    <p:sldId id="635" r:id="rId19"/>
    <p:sldId id="330" r:id="rId20"/>
    <p:sldId id="641" r:id="rId21"/>
    <p:sldId id="642" r:id="rId22"/>
    <p:sldId id="643" r:id="rId23"/>
    <p:sldId id="644" r:id="rId24"/>
    <p:sldId id="645" r:id="rId25"/>
    <p:sldId id="629" r:id="rId26"/>
    <p:sldId id="662" r:id="rId27"/>
    <p:sldId id="663" r:id="rId28"/>
    <p:sldId id="269" r:id="rId29"/>
    <p:sldId id="311" r:id="rId30"/>
    <p:sldId id="266" r:id="rId31"/>
    <p:sldId id="664" r:id="rId32"/>
    <p:sldId id="292" r:id="rId33"/>
    <p:sldId id="627" r:id="rId34"/>
    <p:sldId id="638"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userDrawn="1">
          <p15:clr>
            <a:srgbClr val="A4A3A4"/>
          </p15:clr>
        </p15:guide>
        <p15:guide id="2" pos="3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D0E1"/>
    <a:srgbClr val="FAD4CE"/>
    <a:srgbClr val="B2BEF1"/>
    <a:srgbClr val="F7CF65"/>
    <a:srgbClr val="FCD9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5" autoAdjust="0"/>
    <p:restoredTop sz="95707" autoAdjust="0"/>
  </p:normalViewPr>
  <p:slideViewPr>
    <p:cSldViewPr snapToGrid="0" showGuides="1">
      <p:cViewPr varScale="1">
        <p:scale>
          <a:sx n="89" d="100"/>
          <a:sy n="89" d="100"/>
        </p:scale>
        <p:origin x="736" y="176"/>
      </p:cViewPr>
      <p:guideLst>
        <p:guide orient="horz" pos="2268"/>
        <p:guide pos="388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2T11:49:28"/>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2T11:49:28"/>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2T11:49:28"/>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2T11:49:28"/>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5654 3704,'-19'4,"3"4,-12 5,8-4,-15 5,5-4,-4 1,-1 1,-4 1,-1-1,-6 2,5 0,1-3,-5 3,5-3,6-3,1 1,-11 0,5-2,11-3,8-1,-1 1,49-8,-5-1,5 0,8-1,1-1,7-2,-2 1,4-1,34-7,6 0,-17 2,0 1,8-1,-2 0,-14 4,-2 1,-6 0,-6 2,6 0,-7 2,-11 1,-6 0,-6 3,1 2,-27 17,-13-2,-19 9,8-6,1-3,-1 2,2-4,2 0,-1 2,3-4,-6 4,4 0,-3 4,3-5,2 0,-4 1,5-4,1 0,-4-1,4-6,-4-1,-14 5,14-2,0-2,-4 5,10-4,-12 6,8-5,18-28</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5382 3664,'-7'21,"-2"-3,-2 3,1 0,1 0,-2 2,2-2,-1-1,-1 5,-1-2,1-2,1-2,-3 4,3-2,3-5,-2 0,-7 9,0-2,4-4,-2 2,0 4,-2 1,-4 6,1 4,-4-3,14-17,-21 32,2-1,-2 3,10-17,1 1,-9 10,1-2,-6 9,3-8,5-10,9-13,4-4,-2 3,-4 2,36-31,-1-8,8-7,12-8,5-8,1 2,4-3,3-2,3-2,10-9,3-1,1-2,-2 1,-9 8,-1 1,23-19,-15 10,-10 12,-12 9,-13 12,-8 6,-3 2,-33 30,4 0,1 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5282 3823,'-19'9,"1"0,-3 7,0-4,-4 7,4 1,-5 1,-1 0,2 2,11-11,0 1,-2 3,0-2,2 2,-2-2,2 2,0-2,-2 3,-1 1,2-2,0 2,-1 1,0 1,3-1,1-1,1 1,1-1,-1 1,1-1,-3 6,6-4,2 6,14-10,10-19,4-8,-2-1,2 1,14-6,13-6,24-15,-7 5,4-2,-10 5,3-2,6-3,-1 3,11-5,-11 3,-8 6,-27 14,5-4,1 2,-6 4,-11 5,3 2,-29 22,-17 6,-3 0,4-7,-2 3,0-1,-2 0,-13 6,-2-1,11-7,-1-2,-11 8,-2-3,10-5,-1 0,-16 6,-1-1,12-5,-2 0,-5 2,0 0,7-4,0-1,-6 0,6-1,9-4,3 1,-10-2,5 2,3 0,6-3,42-3,6-4,-2-3,-8 5</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5-12-11T22:36: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4389 3820,'0'22,"0"-4,0 3,0 0,0 9,0-12,0 14,0-4,0-8,0 3,0-6,0 3,0-1,0 4,0 7,0 0,4 2,1-8,-2-1,3-5,4 5,4-14,6-20,-6-1,5-4,15-11,-4 5,-6 0,8-2,21-20,4-6,-19 15,3-2,21-22,0 3,-22 19,-1 2,16-13,-4 4,0 1,-9 12,-10 6,-9 9,-7 7,1 4,-17 23,-8 8,1-6,-2-1,-4 6,-6 6,-6 8,6-9,-2 2,-9 14,-4 2,1 1,-3-1,1-1,0-1,-4 4,4-4,7-8,1-1,6-10,7-6,-2 0,30-47,0 10,0-2,2-1,7-6,0-1,3-1,3 1,-3 3,1 0,8-4,0 4,-12 9,-2 0,8-2,-3 2,6 2,-8 1,-2 4,4 2,-10 12,-21 18,-8-4,3-5,-6 5,-5 4,-2 3,0-3,-2 1,-3 4,0 0,5-5,0-1,-7 6,5-3,6-6,5-5,-1 5,33-14,-2-12,10-4,15-7,8-3,3-2,4-4,4-3,4-2,10-6,-2 1,14-9,-10 7,-16 5,-14 9,-11 6,-12 4,-7 4,-32 22,2-1,-3-7,-6 2,5-1,0-1,-1 0,-7 4,-4 3,10-3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EF010-2A36-42B8-8F36-9456D0D3D9BE}" type="datetimeFigureOut">
              <a:rPr lang="zh-CN" altLang="en-US" smtClean="0"/>
              <a:t>2025/12/17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5C69F-606B-4E20-A461-902BDE623D6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58982-E5FB-43B7-9169-DB224FEB9711}"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314B7-E32B-7A59-C8AF-2E88C987F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EE88ED-DE98-15EF-AB1F-B32523169C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21AA51-AF07-0C02-0F3B-7900383B8ED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46178F1-8D40-D4C3-08AB-AB96C3EFFF4E}"/>
              </a:ext>
            </a:extLst>
          </p:cNvPr>
          <p:cNvSpPr>
            <a:spLocks noGrp="1"/>
          </p:cNvSpPr>
          <p:nvPr>
            <p:ph type="sldNum" sz="quarter" idx="5"/>
          </p:nvPr>
        </p:nvSpPr>
        <p:spPr/>
        <p:txBody>
          <a:bodyPr/>
          <a:lstStyle/>
          <a:p>
            <a:fld id="{3A75C69F-606B-4E20-A461-902BDE623D6B}" type="slidenum">
              <a:rPr lang="zh-CN" altLang="en-US" smtClean="0"/>
              <a:t>16</a:t>
            </a:fld>
            <a:endParaRPr lang="zh-CN" altLang="en-US"/>
          </a:p>
        </p:txBody>
      </p:sp>
    </p:spTree>
    <p:extLst>
      <p:ext uri="{BB962C8B-B14F-4D97-AF65-F5344CB8AC3E}">
        <p14:creationId xmlns:p14="http://schemas.microsoft.com/office/powerpoint/2010/main" val="103723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67FB-81C8-57E7-56AB-9810EB84A8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E69059-C971-FB6F-F5BE-B40BF66659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341169-C5AB-A58D-E79C-4ECC63653BE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6BA1FF0-44EA-9B39-9AAE-80276A05EE59}"/>
              </a:ext>
            </a:extLst>
          </p:cNvPr>
          <p:cNvSpPr>
            <a:spLocks noGrp="1"/>
          </p:cNvSpPr>
          <p:nvPr>
            <p:ph type="sldNum" sz="quarter" idx="5"/>
          </p:nvPr>
        </p:nvSpPr>
        <p:spPr/>
        <p:txBody>
          <a:bodyPr/>
          <a:lstStyle/>
          <a:p>
            <a:fld id="{3A75C69F-606B-4E20-A461-902BDE623D6B}" type="slidenum">
              <a:rPr lang="zh-CN" altLang="en-US" smtClean="0"/>
              <a:t>17</a:t>
            </a:fld>
            <a:endParaRPr lang="zh-CN" altLang="en-US"/>
          </a:p>
        </p:txBody>
      </p:sp>
    </p:spTree>
    <p:extLst>
      <p:ext uri="{BB962C8B-B14F-4D97-AF65-F5344CB8AC3E}">
        <p14:creationId xmlns:p14="http://schemas.microsoft.com/office/powerpoint/2010/main" val="216530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10</a:t>
            </a:fld>
            <a:endParaRPr lang="zh-CN" altLang="en-US"/>
          </a:p>
        </p:txBody>
      </p:sp>
    </p:spTree>
    <p:extLst>
      <p:ext uri="{BB962C8B-B14F-4D97-AF65-F5344CB8AC3E}">
        <p14:creationId xmlns:p14="http://schemas.microsoft.com/office/powerpoint/2010/main" val="384538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75C69F-606B-4E20-A461-902BDE623D6B}"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FC32E61-01B9-4A99-9A66-7B51AD491B79}" type="datetimeFigureOut">
              <a:rPr lang="zh-CN" altLang="en-US" smtClean="0"/>
              <a:t>2025/12/17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B819B5-17BA-405C-BF43-BB7D64FA51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C32E61-01B9-4A99-9A66-7B51AD491B79}" type="datetimeFigureOut">
              <a:rPr lang="zh-CN" altLang="en-US" smtClean="0"/>
              <a:t>2025/12/17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B819B5-17BA-405C-BF43-BB7D64FA51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x">
  <p:cSld name="Blank">
    <p:spTree>
      <p:nvGrpSpPr>
        <p:cNvPr id="1" name="Shape 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 placeholder 1">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a:solidFill>
            <a:schemeClr val="bg1">
              <a:lumMod val="65000"/>
              <a:alpha val="12000"/>
            </a:schemeClr>
          </a:solidFill>
        </p:spPr>
        <p:txBody>
          <a:bodyPr anchor="ctr"/>
          <a:lstStyle>
            <a:lvl1pPr marL="0" indent="0" algn="ctr">
              <a:buNone/>
              <a:defRPr sz="1600">
                <a:solidFill>
                  <a:schemeClr val="tx1">
                    <a:lumMod val="50000"/>
                    <a:lumOff val="50000"/>
                  </a:schemeClr>
                </a:solidFill>
              </a:defRPr>
            </a:lvl1pPr>
          </a:lstStyle>
          <a:p>
            <a:r>
              <a:rPr lang="en-US" dirty="0"/>
              <a:t>Drag and Drop Image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accel="14000" decel="86000" fill="hold" grpId="1" nodeType="withEffect">
                                  <p:stCondLst>
                                    <p:cond delay="0"/>
                                  </p:stCondLst>
                                  <p:childTnLst>
                                    <p:animMotion origin="layout" path="M -3.75E-6 -2.22222E-6 L -3.75E-6 0.17222 " pathEditMode="relative" rAng="0" ptsTypes="AA">
                                      <p:cBhvr>
                                        <p:cTn id="9" dur="1250" spd="-100000" fill="hold"/>
                                        <p:tgtEl>
                                          <p:spTgt spid="3"/>
                                        </p:tgtEl>
                                        <p:attrNameLst>
                                          <p:attrName>ppt_x</p:attrName>
                                          <p:attrName>ppt_y</p:attrName>
                                        </p:attrNameLst>
                                      </p:cBhvr>
                                      <p:rCtr x="0"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ight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32E61-01B9-4A99-9A66-7B51AD491B79}" type="datetimeFigureOut">
              <a:rPr lang="zh-CN" altLang="en-US" smtClean="0"/>
              <a:t>2025/12/17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819B5-17BA-405C-BF43-BB7D64FA51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51.png"/><Relationship Id="rId12" Type="http://schemas.openxmlformats.org/officeDocument/2006/relationships/image" Target="../media/image39.png"/><Relationship Id="rId2" Type="http://schemas.openxmlformats.org/officeDocument/2006/relationships/slideLayout" Target="../slideLayouts/slideLayout5.xml"/><Relationship Id="rId16" Type="http://schemas.openxmlformats.org/officeDocument/2006/relationships/image" Target="../media/image43.png"/><Relationship Id="rId1" Type="http://schemas.openxmlformats.org/officeDocument/2006/relationships/tags" Target="../tags/tag2.xml"/><Relationship Id="rId6" Type="http://schemas.openxmlformats.org/officeDocument/2006/relationships/customXml" Target="../ink/ink2.xml"/><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4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2.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7.pn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46.png"/><Relationship Id="rId2" Type="http://schemas.openxmlformats.org/officeDocument/2006/relationships/customXml" Target="../ink/ink5.xml"/><Relationship Id="rId1" Type="http://schemas.openxmlformats.org/officeDocument/2006/relationships/slideLayout" Target="../slideLayouts/slideLayout5.xml"/><Relationship Id="rId6" Type="http://schemas.openxmlformats.org/officeDocument/2006/relationships/customXml" Target="../ink/ink7.xml"/><Relationship Id="rId11" Type="http://schemas.openxmlformats.org/officeDocument/2006/relationships/image" Target="../media/image45.png"/><Relationship Id="rId5" Type="http://schemas.openxmlformats.org/officeDocument/2006/relationships/image" Target="../media/image60.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customXml" Target="../ink/ink6.xml"/><Relationship Id="rId9" Type="http://schemas.openxmlformats.org/officeDocument/2006/relationships/image" Target="../media/image62.png"/><Relationship Id="rId1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55.pn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54.png"/><Relationship Id="rId2" Type="http://schemas.openxmlformats.org/officeDocument/2006/relationships/customXml" Target="../ink/ink9.xml"/><Relationship Id="rId1" Type="http://schemas.openxmlformats.org/officeDocument/2006/relationships/slideLayout" Target="../slideLayouts/slideLayout5.xml"/><Relationship Id="rId6" Type="http://schemas.openxmlformats.org/officeDocument/2006/relationships/customXml" Target="../ink/ink11.xml"/><Relationship Id="rId11" Type="http://schemas.openxmlformats.org/officeDocument/2006/relationships/image" Target="../media/image49.png"/><Relationship Id="rId5" Type="http://schemas.openxmlformats.org/officeDocument/2006/relationships/image" Target="../media/image60.png"/><Relationship Id="rId10" Type="http://schemas.openxmlformats.org/officeDocument/2006/relationships/image" Target="../media/image48.png"/><Relationship Id="rId4" Type="http://schemas.openxmlformats.org/officeDocument/2006/relationships/customXml" Target="../ink/ink10.xml"/><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7.png"/><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5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60.png"/><Relationship Id="rId11" Type="http://schemas.openxmlformats.org/officeDocument/2006/relationships/image" Target="../media/image49.png"/><Relationship Id="rId5" Type="http://schemas.openxmlformats.org/officeDocument/2006/relationships/customXml" Target="../ink/ink14.xml"/><Relationship Id="rId15" Type="http://schemas.openxmlformats.org/officeDocument/2006/relationships/image" Target="../media/image63.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16.xml"/><Relationship Id="rId1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65.png"/><Relationship Id="rId2" Type="http://schemas.openxmlformats.org/officeDocument/2006/relationships/slideLayout" Target="../slideLayouts/slideLayout5.xml"/><Relationship Id="rId16" Type="http://schemas.openxmlformats.org/officeDocument/2006/relationships/image" Target="../media/image68.png"/><Relationship Id="rId1" Type="http://schemas.openxmlformats.org/officeDocument/2006/relationships/tags" Target="../tags/tag4.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customXml" Target="../ink/ink18.xml"/><Relationship Id="rId15" Type="http://schemas.openxmlformats.org/officeDocument/2006/relationships/image" Target="../media/image4.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20.xml"/><Relationship Id="rId1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72.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71.png"/><Relationship Id="rId2" Type="http://schemas.openxmlformats.org/officeDocument/2006/relationships/customXml" Target="../ink/ink21.xml"/><Relationship Id="rId1" Type="http://schemas.openxmlformats.org/officeDocument/2006/relationships/slideLayout" Target="../slideLayouts/slideLayout5.xml"/><Relationship Id="rId6" Type="http://schemas.openxmlformats.org/officeDocument/2006/relationships/customXml" Target="../ink/ink23.xml"/><Relationship Id="rId11" Type="http://schemas.openxmlformats.org/officeDocument/2006/relationships/image" Target="../media/image70.png"/><Relationship Id="rId5" Type="http://schemas.openxmlformats.org/officeDocument/2006/relationships/image" Target="../media/image51.png"/><Relationship Id="rId10" Type="http://schemas.openxmlformats.org/officeDocument/2006/relationships/image" Target="../media/image69.png"/><Relationship Id="rId4" Type="http://schemas.openxmlformats.org/officeDocument/2006/relationships/customXml" Target="../ink/ink22.xml"/><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95D0E1"/>
            </a:gs>
            <a:gs pos="100000">
              <a:srgbClr val="B2BEF1"/>
            </a:gs>
          </a:gsLst>
          <a:path path="shape">
            <a:fillToRect l="50000" t="50000" r="50000" b="50000"/>
          </a:path>
        </a:gradFill>
        <a:effectLst/>
      </p:bgPr>
    </p:bg>
    <p:spTree>
      <p:nvGrpSpPr>
        <p:cNvPr id="1" name=""/>
        <p:cNvGrpSpPr/>
        <p:nvPr/>
      </p:nvGrpSpPr>
      <p:grpSpPr>
        <a:xfrm>
          <a:off x="0" y="0"/>
          <a:ext cx="0" cy="0"/>
          <a:chOff x="0" y="0"/>
          <a:chExt cx="0" cy="0"/>
        </a:xfrm>
      </p:grpSpPr>
      <p:sp>
        <p:nvSpPr>
          <p:cNvPr id="4" name="矩形 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0" y="0"/>
            <a:ext cx="12192000" cy="685800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gradFill flip="none" rotWithShape="1">
            <a:gsLst>
              <a:gs pos="0">
                <a:srgbClr val="95D0E1"/>
              </a:gs>
              <a:gs pos="100000">
                <a:srgbClr val="B2BEF1"/>
              </a:gs>
            </a:gsLst>
            <a:lin ang="2700000" scaled="1"/>
            <a:tileRect/>
          </a:gradFill>
          <a:ln>
            <a:gradFill flip="none" rotWithShape="1">
              <a:gsLst>
                <a:gs pos="0">
                  <a:schemeClr val="accent1">
                    <a:lumMod val="5000"/>
                    <a:lumOff val="95000"/>
                  </a:schemeClr>
                </a:gs>
                <a:gs pos="24000">
                  <a:srgbClr val="B2BEF1"/>
                </a:gs>
                <a:gs pos="71000">
                  <a:schemeClr val="accent3">
                    <a:lumMod val="40000"/>
                    <a:lumOff val="60000"/>
                  </a:schemeClr>
                </a:gs>
                <a:gs pos="100000">
                  <a:schemeClr val="accent1">
                    <a:lumMod val="30000"/>
                    <a:lumOff val="70000"/>
                  </a:schemeClr>
                </a:gs>
              </a:gsLst>
              <a:lin ang="18900000" scaled="1"/>
              <a:tileRect/>
            </a:gra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95" y="-402852"/>
            <a:ext cx="12089051" cy="7886536"/>
          </a:xfrm>
          <a:prstGeom prst="rect">
            <a:avLst/>
          </a:prstGeom>
        </p:spPr>
      </p:pic>
      <p:pic>
        <p:nvPicPr>
          <p:cNvPr id="6" name="图片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7639" y="2486405"/>
            <a:ext cx="7190621" cy="4427183"/>
          </a:xfrm>
          <a:prstGeom prst="rect">
            <a:avLst/>
          </a:prstGeom>
          <a:gradFill>
            <a:gsLst>
              <a:gs pos="0">
                <a:schemeClr val="accent2">
                  <a:alpha val="21000"/>
                </a:schemeClr>
              </a:gs>
              <a:gs pos="47000">
                <a:schemeClr val="accent2">
                  <a:alpha val="3000"/>
                </a:schemeClr>
              </a:gs>
              <a:gs pos="100000">
                <a:schemeClr val="accent1">
                  <a:lumMod val="30000"/>
                  <a:lumOff val="70000"/>
                  <a:alpha val="0"/>
                </a:schemeClr>
              </a:gs>
            </a:gsLst>
            <a:path path="shape">
              <a:fillToRect l="50000" t="50000" r="50000" b="50000"/>
            </a:path>
          </a:gradFill>
        </p:spPr>
      </p:pic>
      <p:sp>
        <p:nvSpPr>
          <p:cNvPr id="27" name="文本框 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367155" y="2031365"/>
            <a:ext cx="9439275" cy="1175578"/>
          </a:xfrm>
          <a:prstGeom prst="rect">
            <a:avLst/>
          </a:prstGeom>
          <a:ln w="12700">
            <a:miter lim="400000"/>
          </a:ln>
          <a:effectLst/>
        </p:spPr>
        <p:txBody>
          <a:bodyPr wrap="square" lIns="25400" tIns="25400" rIns="25400" bIns="25400">
            <a:spAutoFit/>
          </a:bodyPr>
          <a:lstStyle>
            <a:defPPr>
              <a:defRPr lang="zh-CN"/>
            </a:defPPr>
            <a:lvl1pPr>
              <a:lnSpc>
                <a:spcPct val="110000"/>
              </a:lnSpc>
              <a:defRPr sz="4000">
                <a:latin typeface="Poppins SemiBold" panose="00000700000000000000"/>
                <a:ea typeface="Poppins SemiBold" panose="00000700000000000000"/>
                <a:cs typeface="Poppins SemiBold" panose="00000700000000000000"/>
              </a:defRPr>
            </a:lvl1pPr>
          </a:lstStyle>
          <a:p>
            <a:pPr algn="ctr"/>
            <a:r>
              <a:rPr lang="en-US" altLang="zh-CN" sz="7200" dirty="0">
                <a:solidFill>
                  <a:schemeClr val="bg1"/>
                </a:solidFill>
                <a:effectLst>
                  <a:outerShdw blurRad="88900" dist="127000" dir="2700000" algn="tl">
                    <a:srgbClr val="000000">
                      <a:alpha val="35000"/>
                    </a:srgbClr>
                  </a:outerShdw>
                </a:effectLst>
                <a:latin typeface="Arial" panose="020B0604020202020204" pitchFamily="34" charset="0"/>
                <a:ea typeface="字魂144号-朗圆体" panose="00000500000000000000" charset="-122"/>
                <a:cs typeface="Arial" panose="020B0604020202020204" pitchFamily="34" charset="0"/>
              </a:rPr>
              <a:t>Emoji Mining</a:t>
            </a:r>
          </a:p>
        </p:txBody>
      </p:sp>
      <p:pic>
        <p:nvPicPr>
          <p:cNvPr id="43" name="3D 模型 4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5"/>
          <a:stretch>
            <a:fillRect/>
          </a:stretch>
        </p:blipFill>
        <p:spPr>
          <a:xfrm>
            <a:off x="11055079" y="1025549"/>
            <a:ext cx="1042432" cy="1046014"/>
          </a:xfrm>
          <a:prstGeom prst="rect">
            <a:avLst/>
          </a:prstGeom>
        </p:spPr>
      </p:pic>
      <p:sp>
        <p:nvSpPr>
          <p:cNvPr id="44" name="矩形 4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974725" y="4193540"/>
            <a:ext cx="3687445" cy="678815"/>
          </a:xfrm>
          <a:prstGeom prst="rect">
            <a:avLst/>
          </a:prstGeom>
        </p:spPr>
        <p:txBody>
          <a:bodyPr wrap="square">
            <a:noAutofit/>
          </a:bodyPr>
          <a:lstStyle/>
          <a:p>
            <a:pPr>
              <a:lnSpc>
                <a:spcPct val="150000"/>
              </a:lnSpc>
            </a:pPr>
            <a:r>
              <a:rPr lang="en-US" altLang="zh-CN" sz="2000" dirty="0">
                <a:solidFill>
                  <a:schemeClr val="bg1"/>
                </a:solidFill>
                <a:latin typeface="Arial" panose="020B0604020202020204" pitchFamily="34" charset="0"/>
                <a:ea typeface="黑体" panose="02010609060101010101" charset="-122"/>
                <a:cs typeface="Arial" panose="020B0604020202020204" pitchFamily="34" charset="0"/>
                <a:sym typeface="+mn-lt"/>
              </a:rPr>
              <a:t>2330026185 XU </a:t>
            </a:r>
            <a:r>
              <a:rPr lang="en-US" altLang="zh-CN" sz="2000" dirty="0" err="1">
                <a:solidFill>
                  <a:schemeClr val="bg1"/>
                </a:solidFill>
                <a:latin typeface="Arial" panose="020B0604020202020204" pitchFamily="34" charset="0"/>
                <a:ea typeface="黑体" panose="02010609060101010101" charset="-122"/>
                <a:cs typeface="Arial" panose="020B0604020202020204" pitchFamily="34" charset="0"/>
                <a:sym typeface="+mn-lt"/>
              </a:rPr>
              <a:t>Zhaoyang</a:t>
            </a:r>
            <a:endParaRPr lang="en-US" altLang="zh-CN" sz="2000" dirty="0">
              <a:solidFill>
                <a:schemeClr val="bg1"/>
              </a:solidFill>
              <a:latin typeface="Arial" panose="020B0604020202020204" pitchFamily="34" charset="0"/>
              <a:ea typeface="黑体" panose="02010609060101010101" charset="-122"/>
              <a:cs typeface="Arial" panose="020B0604020202020204" pitchFamily="34" charset="0"/>
              <a:sym typeface="+mn-lt"/>
            </a:endParaRPr>
          </a:p>
          <a:p>
            <a:pPr>
              <a:lnSpc>
                <a:spcPct val="150000"/>
              </a:lnSpc>
            </a:pPr>
            <a:r>
              <a:rPr lang="en-US" altLang="zh-CN" sz="2000" dirty="0">
                <a:solidFill>
                  <a:schemeClr val="bg1"/>
                </a:solidFill>
                <a:latin typeface="Arial" panose="020B0604020202020204" pitchFamily="34" charset="0"/>
                <a:ea typeface="黑体" panose="02010609060101010101" charset="-122"/>
                <a:cs typeface="Arial" panose="020B0604020202020204" pitchFamily="34" charset="0"/>
                <a:sym typeface="+mn-lt"/>
              </a:rPr>
              <a:t>2330026190 Yang Xi</a:t>
            </a:r>
          </a:p>
          <a:p>
            <a:pPr>
              <a:lnSpc>
                <a:spcPct val="150000"/>
              </a:lnSpc>
            </a:pPr>
            <a:r>
              <a:rPr lang="en-US" altLang="zh-CN" sz="2000" dirty="0">
                <a:solidFill>
                  <a:schemeClr val="bg1"/>
                </a:solidFill>
                <a:latin typeface="Arial" panose="020B0604020202020204" pitchFamily="34" charset="0"/>
                <a:ea typeface="黑体" panose="02010609060101010101" charset="-122"/>
                <a:cs typeface="Arial" panose="020B0604020202020204" pitchFamily="34" charset="0"/>
                <a:sym typeface="+mn-lt"/>
              </a:rPr>
              <a:t>2330026203 Yuan Zhiyuan </a:t>
            </a:r>
          </a:p>
        </p:txBody>
      </p:sp>
      <p:sp>
        <p:nvSpPr>
          <p:cNvPr id="46" name="Graphic 8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0965980" y="682352"/>
            <a:ext cx="206334" cy="206334"/>
          </a:xfrm>
          <a:custGeom>
            <a:avLst/>
            <a:gdLst>
              <a:gd name="connsiteX0" fmla="*/ 301972 w 301972"/>
              <a:gd name="connsiteY0" fmla="*/ 275078 h 301972"/>
              <a:gd name="connsiteX1" fmla="*/ 229782 w 301972"/>
              <a:gd name="connsiteY1" fmla="*/ 202887 h 301972"/>
              <a:gd name="connsiteX2" fmla="*/ 254789 w 301972"/>
              <a:gd name="connsiteY2" fmla="*/ 127394 h 301972"/>
              <a:gd name="connsiteX3" fmla="*/ 127394 w 301972"/>
              <a:gd name="connsiteY3" fmla="*/ 0 h 301972"/>
              <a:gd name="connsiteX4" fmla="*/ 0 w 301972"/>
              <a:gd name="connsiteY4" fmla="*/ 127394 h 301972"/>
              <a:gd name="connsiteX5" fmla="*/ 127394 w 301972"/>
              <a:gd name="connsiteY5" fmla="*/ 254789 h 301972"/>
              <a:gd name="connsiteX6" fmla="*/ 202887 w 301972"/>
              <a:gd name="connsiteY6" fmla="*/ 229782 h 301972"/>
              <a:gd name="connsiteX7" fmla="*/ 275078 w 301972"/>
              <a:gd name="connsiteY7" fmla="*/ 301972 h 301972"/>
              <a:gd name="connsiteX8" fmla="*/ 301972 w 301972"/>
              <a:gd name="connsiteY8" fmla="*/ 275078 h 301972"/>
              <a:gd name="connsiteX9" fmla="*/ 127394 w 301972"/>
              <a:gd name="connsiteY9" fmla="*/ 217042 h 301972"/>
              <a:gd name="connsiteX10" fmla="*/ 37747 w 301972"/>
              <a:gd name="connsiteY10" fmla="*/ 127394 h 301972"/>
              <a:gd name="connsiteX11" fmla="*/ 127394 w 301972"/>
              <a:gd name="connsiteY11" fmla="*/ 37747 h 301972"/>
              <a:gd name="connsiteX12" fmla="*/ 217042 w 301972"/>
              <a:gd name="connsiteY12" fmla="*/ 127394 h 301972"/>
              <a:gd name="connsiteX13" fmla="*/ 127394 w 301972"/>
              <a:gd name="connsiteY13" fmla="*/ 217042 h 3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972" h="301972">
                <a:moveTo>
                  <a:pt x="301972" y="275078"/>
                </a:moveTo>
                <a:lnTo>
                  <a:pt x="229782" y="202887"/>
                </a:lnTo>
                <a:cubicBezTo>
                  <a:pt x="245352" y="182127"/>
                  <a:pt x="254789" y="155704"/>
                  <a:pt x="254789" y="127394"/>
                </a:cubicBezTo>
                <a:cubicBezTo>
                  <a:pt x="254789" y="57092"/>
                  <a:pt x="197697" y="0"/>
                  <a:pt x="127394" y="0"/>
                </a:cubicBezTo>
                <a:cubicBezTo>
                  <a:pt x="57092" y="0"/>
                  <a:pt x="0" y="57092"/>
                  <a:pt x="0" y="127394"/>
                </a:cubicBezTo>
                <a:cubicBezTo>
                  <a:pt x="0" y="197697"/>
                  <a:pt x="57092" y="254789"/>
                  <a:pt x="127394" y="254789"/>
                </a:cubicBezTo>
                <a:cubicBezTo>
                  <a:pt x="155704" y="254789"/>
                  <a:pt x="182127" y="245352"/>
                  <a:pt x="202887" y="229782"/>
                </a:cubicBezTo>
                <a:lnTo>
                  <a:pt x="275078" y="301972"/>
                </a:lnTo>
                <a:lnTo>
                  <a:pt x="301972" y="275078"/>
                </a:lnTo>
                <a:close/>
                <a:moveTo>
                  <a:pt x="127394" y="217042"/>
                </a:moveTo>
                <a:cubicBezTo>
                  <a:pt x="77852" y="217042"/>
                  <a:pt x="37747" y="176937"/>
                  <a:pt x="37747" y="127394"/>
                </a:cubicBezTo>
                <a:cubicBezTo>
                  <a:pt x="37747" y="77852"/>
                  <a:pt x="77852" y="37747"/>
                  <a:pt x="127394" y="37747"/>
                </a:cubicBezTo>
                <a:cubicBezTo>
                  <a:pt x="176937" y="37747"/>
                  <a:pt x="217042" y="77852"/>
                  <a:pt x="217042" y="127394"/>
                </a:cubicBezTo>
                <a:cubicBezTo>
                  <a:pt x="217042" y="176937"/>
                  <a:pt x="176937" y="217042"/>
                  <a:pt x="127394" y="217042"/>
                </a:cubicBezTo>
                <a:close/>
              </a:path>
            </a:pathLst>
          </a:custGeom>
          <a:solidFill>
            <a:schemeClr val="accent1"/>
          </a:solidFill>
          <a:ln w="4614" cap="flat">
            <a:noFill/>
            <a:prstDash val="solid"/>
            <a:miter/>
          </a:ln>
        </p:spPr>
        <p:txBody>
          <a:bodyPr rtlCol="0" anchor="ctr"/>
          <a:lstStyle/>
          <a:p>
            <a:endParaRPr lang="en-US"/>
          </a:p>
        </p:txBody>
      </p:sp>
      <p:sp>
        <p:nvSpPr>
          <p:cNvPr id="41" name="TextBox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4767021" y="5380907"/>
            <a:ext cx="1111444" cy="442172"/>
          </a:xfrm>
          <a:prstGeom prst="rect">
            <a:avLst/>
          </a:prstGeom>
          <a:ln w="12700">
            <a:miter lim="400000"/>
          </a:ln>
          <a:effectLst/>
        </p:spPr>
        <p:txBody>
          <a:bodyPr wrap="square" lIns="25400" tIns="25400" rIns="25400" bIns="25400">
            <a:spAutoFit/>
          </a:bodyPr>
          <a:lstStyle>
            <a:defPPr>
              <a:defRPr lang="zh-CN"/>
            </a:defPPr>
            <a:lvl1pPr algn="ctr">
              <a:lnSpc>
                <a:spcPct val="110000"/>
              </a:lnSpc>
              <a:defRPr sz="9600">
                <a:solidFill>
                  <a:schemeClr val="bg1"/>
                </a:solidFill>
                <a:effectLst>
                  <a:outerShdw blurRad="88900" dist="127000" dir="2700000" algn="tl">
                    <a:srgbClr val="000000">
                      <a:alpha val="35000"/>
                    </a:srgbClr>
                  </a:outerShdw>
                </a:effectLst>
                <a:latin typeface="Poppins SemiBold" panose="00000700000000000000"/>
                <a:ea typeface="Poppins SemiBold" panose="00000700000000000000"/>
                <a:cs typeface="Poppins SemiBold" panose="0000070000000000000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GOOD</a:t>
            </a:r>
            <a:endParaRPr lang="en-US" sz="2400" dirty="0"/>
          </a:p>
        </p:txBody>
      </p:sp>
      <p:sp>
        <p:nvSpPr>
          <p:cNvPr id="50" name="TextBox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6337421" y="5939236"/>
            <a:ext cx="1111444" cy="442172"/>
          </a:xfrm>
          <a:prstGeom prst="rect">
            <a:avLst/>
          </a:prstGeom>
          <a:ln w="12700">
            <a:miter lim="400000"/>
          </a:ln>
          <a:effectLst/>
        </p:spPr>
        <p:txBody>
          <a:bodyPr wrap="square" lIns="25400" tIns="25400" rIns="25400" bIns="25400">
            <a:spAutoFit/>
          </a:bodyPr>
          <a:lstStyle>
            <a:defPPr>
              <a:defRPr lang="zh-CN"/>
            </a:defPPr>
            <a:lvl1pPr algn="ctr">
              <a:lnSpc>
                <a:spcPct val="110000"/>
              </a:lnSpc>
              <a:defRPr sz="9600">
                <a:solidFill>
                  <a:schemeClr val="bg1"/>
                </a:solidFill>
                <a:effectLst>
                  <a:outerShdw blurRad="88900" dist="127000" dir="2700000" algn="tl">
                    <a:srgbClr val="000000">
                      <a:alpha val="35000"/>
                    </a:srgbClr>
                  </a:outerShdw>
                </a:effectLst>
                <a:latin typeface="Poppins SemiBold" panose="00000700000000000000"/>
                <a:ea typeface="Poppins SemiBold" panose="00000700000000000000"/>
                <a:cs typeface="Poppins SemiBold" panose="0000070000000000000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SO </a:t>
            </a:r>
            <a:r>
              <a:rPr lang="en-US" altLang="zh-CN" sz="2400" dirty="0" err="1"/>
              <a:t>SO</a:t>
            </a:r>
            <a:endParaRPr lang="en-US" sz="2400" dirty="0"/>
          </a:p>
        </p:txBody>
      </p:sp>
      <p:pic>
        <p:nvPicPr>
          <p:cNvPr id="13" name="图片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0526" y="3001281"/>
            <a:ext cx="6115697" cy="3788555"/>
          </a:xfrm>
          <a:prstGeom prst="rect">
            <a:avLst/>
          </a:prstGeom>
        </p:spPr>
      </p:pic>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gradFill flip="none" rotWithShape="1">
            <a:gsLst>
              <a:gs pos="0">
                <a:srgbClr val="95D0E1"/>
              </a:gs>
              <a:gs pos="100000">
                <a:schemeClr val="bg1"/>
              </a:gs>
            </a:gsLst>
            <a:lin ang="2700000" scaled="1"/>
            <a:tileRect/>
          </a:gradFill>
          <a:ln>
            <a:gradFill flip="none" rotWithShape="1">
              <a:gsLst>
                <a:gs pos="0">
                  <a:schemeClr val="accent1">
                    <a:lumMod val="5000"/>
                    <a:lumOff val="95000"/>
                  </a:schemeClr>
                </a:gs>
                <a:gs pos="49000">
                  <a:srgbClr val="95D0E1"/>
                </a:gs>
                <a:gs pos="100000">
                  <a:schemeClr val="accent3"/>
                </a:gs>
              </a:gsLst>
              <a:lin ang="18900000" scaled="1"/>
              <a:tileRect/>
            </a:gra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 altLang="zh-CN" dirty="0">
              <a:solidFill>
                <a:srgbClr val="000000"/>
              </a:solidFill>
              <a:effectLst/>
              <a:latin typeface="Helvetica" pitchFamily="2" charset="0"/>
            </a:endParaRP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0" name="文本框 9">
            <a:extLst>
              <a:ext uri="{FF2B5EF4-FFF2-40B4-BE49-F238E27FC236}">
                <a16:creationId xmlns:a16="http://schemas.microsoft.com/office/drawing/2014/main" id="{BA2DE655-40D3-2080-C948-8D73F399035E}"/>
              </a:ext>
            </a:extLst>
          </p:cNvPr>
          <p:cNvSpPr txBox="1"/>
          <p:nvPr/>
        </p:nvSpPr>
        <p:spPr>
          <a:xfrm>
            <a:off x="1054827" y="995565"/>
            <a:ext cx="4829948" cy="1015663"/>
          </a:xfrm>
          <a:prstGeom prst="rect">
            <a:avLst/>
          </a:prstGeom>
          <a:noFill/>
        </p:spPr>
        <p:txBody>
          <a:bodyPr wrap="square" rtlCol="0">
            <a:spAutoFit/>
          </a:bodyPr>
          <a:lstStyle/>
          <a:p>
            <a:pPr>
              <a:buNone/>
            </a:pPr>
            <a:r>
              <a:rPr lang="en" altLang="zh-CN" sz="2000" b="1" dirty="0">
                <a:solidFill>
                  <a:srgbClr val="000000"/>
                </a:solidFill>
                <a:effectLst/>
              </a:rPr>
              <a:t>Logistic Regression : Label Correction &amp; Semantic Flipping</a:t>
            </a:r>
          </a:p>
          <a:p>
            <a:endParaRPr kumimoji="1" lang="zh-CN" altLang="en-US" sz="2000" b="1" dirty="0"/>
          </a:p>
        </p:txBody>
      </p:sp>
      <p:pic>
        <p:nvPicPr>
          <p:cNvPr id="11" name="图片 10">
            <a:extLst>
              <a:ext uri="{FF2B5EF4-FFF2-40B4-BE49-F238E27FC236}">
                <a16:creationId xmlns:a16="http://schemas.microsoft.com/office/drawing/2014/main" id="{4846C93E-97E1-140A-3763-FC9ADDE294E0}"/>
              </a:ext>
            </a:extLst>
          </p:cNvPr>
          <p:cNvPicPr>
            <a:picLocks noChangeAspect="1"/>
          </p:cNvPicPr>
          <p:nvPr/>
        </p:nvPicPr>
        <p:blipFill>
          <a:blip r:embed="rId3"/>
          <a:stretch>
            <a:fillRect/>
          </a:stretch>
        </p:blipFill>
        <p:spPr>
          <a:xfrm>
            <a:off x="1193421" y="3771248"/>
            <a:ext cx="4660980" cy="2480101"/>
          </a:xfrm>
          <a:prstGeom prst="rect">
            <a:avLst/>
          </a:prstGeom>
        </p:spPr>
      </p:pic>
      <p:sp>
        <p:nvSpPr>
          <p:cNvPr id="12" name="文本框 11">
            <a:extLst>
              <a:ext uri="{FF2B5EF4-FFF2-40B4-BE49-F238E27FC236}">
                <a16:creationId xmlns:a16="http://schemas.microsoft.com/office/drawing/2014/main" id="{34843EF5-2941-C749-BD2C-7D4AEE974EFD}"/>
              </a:ext>
            </a:extLst>
          </p:cNvPr>
          <p:cNvSpPr txBox="1"/>
          <p:nvPr/>
        </p:nvSpPr>
        <p:spPr>
          <a:xfrm>
            <a:off x="1091821" y="1729829"/>
            <a:ext cx="5089099" cy="1815882"/>
          </a:xfrm>
          <a:prstGeom prst="rect">
            <a:avLst/>
          </a:prstGeom>
          <a:noFill/>
        </p:spPr>
        <p:txBody>
          <a:bodyPr wrap="square" rtlCol="0">
            <a:spAutoFit/>
          </a:bodyPr>
          <a:lstStyle/>
          <a:p>
            <a:pPr>
              <a:buNone/>
            </a:pPr>
            <a:r>
              <a:rPr lang="en" altLang="zh-CN" sz="1600" dirty="0"/>
              <a:t>Mathematically, Logistic Regression relies on feature weights. By flooding the training set with these corrected examples, we forced the optimizer to </a:t>
            </a:r>
            <a:r>
              <a:rPr lang="en" altLang="zh-CN" sz="1600" b="1" dirty="0"/>
              <a:t>re-calibrate the weights</a:t>
            </a:r>
            <a:r>
              <a:rPr lang="en" altLang="zh-CN" sz="1600" dirty="0"/>
              <a:t>. It learned that emojis like 'Rolling Eyes' (</a:t>
            </a:r>
            <a:r>
              <a:rPr lang="zh-CN" altLang="en-US" sz="1600" dirty="0"/>
              <a:t>🙄</a:t>
            </a:r>
            <a:r>
              <a:rPr lang="en-US" altLang="zh-CN" sz="1600" dirty="0"/>
              <a:t>) </a:t>
            </a:r>
            <a:r>
              <a:rPr lang="en" altLang="zh-CN" sz="1600" dirty="0"/>
              <a:t>carry such a strong negative weight that they can override the positive words in the sentence.</a:t>
            </a:r>
            <a:endParaRPr kumimoji="1" lang="zh-CN" altLang="en-US" sz="1700" dirty="0"/>
          </a:p>
        </p:txBody>
      </p:sp>
      <p:sp>
        <p:nvSpPr>
          <p:cNvPr id="13" name="文本框 12">
            <a:extLst>
              <a:ext uri="{FF2B5EF4-FFF2-40B4-BE49-F238E27FC236}">
                <a16:creationId xmlns:a16="http://schemas.microsoft.com/office/drawing/2014/main" id="{0811044E-5D32-54F9-2460-76A87191F215}"/>
              </a:ext>
            </a:extLst>
          </p:cNvPr>
          <p:cNvSpPr txBox="1"/>
          <p:nvPr/>
        </p:nvSpPr>
        <p:spPr>
          <a:xfrm>
            <a:off x="6434828" y="951198"/>
            <a:ext cx="4437221" cy="707886"/>
          </a:xfrm>
          <a:prstGeom prst="rect">
            <a:avLst/>
          </a:prstGeom>
          <a:noFill/>
        </p:spPr>
        <p:txBody>
          <a:bodyPr wrap="square" rtlCol="0">
            <a:spAutoFit/>
          </a:bodyPr>
          <a:lstStyle/>
          <a:p>
            <a:r>
              <a:rPr lang="en" altLang="zh-CN" sz="2000" b="1" dirty="0">
                <a:solidFill>
                  <a:srgbClr val="000000"/>
                </a:solidFill>
                <a:effectLst/>
              </a:rPr>
              <a:t>MLP</a:t>
            </a:r>
            <a:r>
              <a:rPr lang="en-US" altLang="zh-CN" sz="2000" b="1" dirty="0">
                <a:solidFill>
                  <a:srgbClr val="000000"/>
                </a:solidFill>
              </a:rPr>
              <a:t>:</a:t>
            </a:r>
            <a:r>
              <a:rPr lang="en" altLang="zh-CN" sz="2000" b="1" dirty="0">
                <a:solidFill>
                  <a:srgbClr val="000000"/>
                </a:solidFill>
                <a:effectLst/>
              </a:rPr>
              <a:t>Hybrid Sarcasm-Aware Training</a:t>
            </a:r>
            <a:endParaRPr kumimoji="1" lang="zh-CN" altLang="en-US" sz="2000" b="1" dirty="0"/>
          </a:p>
        </p:txBody>
      </p:sp>
      <p:pic>
        <p:nvPicPr>
          <p:cNvPr id="15" name="图片 14" descr="文本&#10;&#10;AI 生成的内容可能不正确。">
            <a:extLst>
              <a:ext uri="{FF2B5EF4-FFF2-40B4-BE49-F238E27FC236}">
                <a16:creationId xmlns:a16="http://schemas.microsoft.com/office/drawing/2014/main" id="{A50B57F5-9F3D-6CFE-C347-AA485E60C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1373" y="3259522"/>
            <a:ext cx="4497206" cy="511726"/>
          </a:xfrm>
          <a:prstGeom prst="rect">
            <a:avLst/>
          </a:prstGeom>
        </p:spPr>
      </p:pic>
      <p:sp>
        <p:nvSpPr>
          <p:cNvPr id="16" name="文本框 15">
            <a:extLst>
              <a:ext uri="{FF2B5EF4-FFF2-40B4-BE49-F238E27FC236}">
                <a16:creationId xmlns:a16="http://schemas.microsoft.com/office/drawing/2014/main" id="{E7B3C64A-1FB7-33AB-0B10-6FFDA4DD274A}"/>
              </a:ext>
            </a:extLst>
          </p:cNvPr>
          <p:cNvSpPr txBox="1"/>
          <p:nvPr/>
        </p:nvSpPr>
        <p:spPr>
          <a:xfrm>
            <a:off x="6434828" y="1659084"/>
            <a:ext cx="4829947" cy="1600438"/>
          </a:xfrm>
          <a:prstGeom prst="rect">
            <a:avLst/>
          </a:prstGeom>
          <a:noFill/>
        </p:spPr>
        <p:txBody>
          <a:bodyPr wrap="square" rtlCol="0">
            <a:spAutoFit/>
          </a:bodyPr>
          <a:lstStyle/>
          <a:p>
            <a:r>
              <a:rPr lang="en" altLang="zh-CN" sz="1400" b="1" dirty="0"/>
              <a:t>For False Distortion (The 'Consistency' Constraint):</a:t>
            </a:r>
            <a:r>
              <a:rPr lang="en" altLang="zh-CN" sz="1400" dirty="0"/>
              <a:t> We applied MSE Loss to force the model's output to stay stable, even when we injected positive emojis.</a:t>
            </a:r>
          </a:p>
          <a:p>
            <a:r>
              <a:rPr lang="en" altLang="zh-CN" sz="1400" b="1" dirty="0"/>
              <a:t>For Sarcasm</a:t>
            </a:r>
            <a:r>
              <a:rPr lang="en-US" altLang="zh-CN" sz="1400" b="1" dirty="0"/>
              <a:t>:</a:t>
            </a:r>
            <a:r>
              <a:rPr lang="en" altLang="zh-CN" sz="1400" dirty="0"/>
              <a:t> Through adversarial training, the MLP twisted its </a:t>
            </a:r>
            <a:r>
              <a:rPr lang="en" altLang="zh-CN" sz="1400" b="1" dirty="0"/>
              <a:t>Decision Boundary</a:t>
            </a:r>
            <a:r>
              <a:rPr lang="en" altLang="zh-CN" sz="1400" dirty="0"/>
              <a:t>. Imagine the 'Positive' class as a safe zone. The MLP learned to carve out specific 'trap doors' inside this zone.</a:t>
            </a:r>
            <a:endParaRPr kumimoji="1" lang="zh-CN" altLang="en-US" sz="1400" dirty="0"/>
          </a:p>
        </p:txBody>
      </p:sp>
      <p:pic>
        <p:nvPicPr>
          <p:cNvPr id="17" name="图片 16">
            <a:extLst>
              <a:ext uri="{FF2B5EF4-FFF2-40B4-BE49-F238E27FC236}">
                <a16:creationId xmlns:a16="http://schemas.microsoft.com/office/drawing/2014/main" id="{9C2201FD-B15D-7310-01F1-D0AA17DD9FAE}"/>
              </a:ext>
            </a:extLst>
          </p:cNvPr>
          <p:cNvPicPr>
            <a:picLocks noChangeAspect="1"/>
          </p:cNvPicPr>
          <p:nvPr/>
        </p:nvPicPr>
        <p:blipFill>
          <a:blip r:embed="rId5"/>
          <a:stretch>
            <a:fillRect/>
          </a:stretch>
        </p:blipFill>
        <p:spPr>
          <a:xfrm>
            <a:off x="6501373" y="3771248"/>
            <a:ext cx="4497206" cy="24801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3" name="Google Shape;343;p3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rot="2700000">
            <a:off x="3697832" y="-1523459"/>
            <a:ext cx="4796337" cy="9904919"/>
          </a:xfrm>
          <a:prstGeom prst="roundRect">
            <a:avLst>
              <a:gd name="adj" fmla="val 50000"/>
            </a:avLst>
          </a:prstGeom>
          <a:solidFill>
            <a:schemeClr val="accent4">
              <a:alpha val="6000"/>
            </a:schemeClr>
          </a:solidFill>
          <a:ln>
            <a:noFill/>
          </a:ln>
        </p:spPr>
        <p:txBody>
          <a:bodyPr spcFirstLastPara="1" wrap="square" lIns="0" tIns="0" rIns="0" bIns="0" anchor="ctr" anchorCtr="0">
            <a:noAutofit/>
          </a:bodyPr>
          <a:lstStyle/>
          <a:p>
            <a:pPr algn="ctr" defTabSz="457200">
              <a:buClr>
                <a:srgbClr val="FFFFFF"/>
              </a:buClr>
              <a:buSzPts val="3200"/>
              <a:defRPr/>
            </a:pPr>
            <a:endParaRPr sz="1600" b="1" kern="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Google Shape;342;p3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145572" y="-597459"/>
            <a:ext cx="9900856" cy="9900856"/>
          </a:xfrm>
          <a:prstGeom prst="ellipse">
            <a:avLst/>
          </a:prstGeom>
          <a:solidFill>
            <a:srgbClr val="6E4AFD">
              <a:alpha val="7000"/>
            </a:srgbClr>
          </a:solidFill>
          <a:ln>
            <a:noFill/>
          </a:ln>
        </p:spPr>
        <p:txBody>
          <a:bodyPr spcFirstLastPara="1" wrap="square" lIns="0" tIns="0" rIns="0" bIns="0" anchor="ctr" anchorCtr="0">
            <a:noAutofit/>
          </a:bodyPr>
          <a:lstStyle/>
          <a:p>
            <a:pPr algn="ctr" defTabSz="457200">
              <a:buClr>
                <a:srgbClr val="FFFFFF"/>
              </a:buClr>
              <a:buSzPts val="3200"/>
              <a:defRPr/>
            </a:pPr>
            <a:endParaRPr sz="1600" b="1" kern="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pic>
        <p:nvPicPr>
          <p:cNvPr id="4" name="图片 3" descr="图形用户界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03" y="3537338"/>
            <a:ext cx="5167428" cy="2358496"/>
          </a:xfrm>
          <a:prstGeom prst="rect">
            <a:avLst/>
          </a:prstGeom>
        </p:spPr>
      </p:pic>
      <p:pic>
        <p:nvPicPr>
          <p:cNvPr id="6" name="图片 5" descr="表格&#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503" y="1077413"/>
            <a:ext cx="5167427" cy="2459924"/>
          </a:xfrm>
          <a:prstGeom prst="rect">
            <a:avLst/>
          </a:prstGeom>
        </p:spPr>
      </p:pic>
      <p:sp>
        <p:nvSpPr>
          <p:cNvPr id="7" name="文本框 6"/>
          <p:cNvSpPr txBox="1"/>
          <p:nvPr/>
        </p:nvSpPr>
        <p:spPr>
          <a:xfrm>
            <a:off x="1000866" y="2183411"/>
            <a:ext cx="5073258" cy="3970318"/>
          </a:xfrm>
          <a:prstGeom prst="rect">
            <a:avLst/>
          </a:prstGeom>
          <a:noFill/>
        </p:spPr>
        <p:txBody>
          <a:bodyPr wrap="square" rtlCol="0">
            <a:spAutoFit/>
          </a:bodyPr>
          <a:lstStyle/>
          <a:p>
            <a:pPr>
              <a:buNone/>
            </a:pPr>
            <a:r>
              <a:rPr lang="en-GB" altLang="zh-CN" b="1" dirty="0">
                <a:solidFill>
                  <a:srgbClr val="000000"/>
                </a:solidFill>
                <a:effectLst/>
              </a:rPr>
              <a:t>1.The Baseline model exhibits a high number of False Positives (164), indicating it misclassified Negative/Sarcastic samples as </a:t>
            </a:r>
            <a:r>
              <a:rPr lang="en-GB" altLang="zh-CN" b="1" dirty="0" err="1">
                <a:solidFill>
                  <a:srgbClr val="000000"/>
                </a:solidFill>
                <a:effectLst/>
              </a:rPr>
              <a:t>Positive.Although</a:t>
            </a:r>
            <a:r>
              <a:rPr lang="en-GB" altLang="zh-CN" b="1" dirty="0">
                <a:solidFill>
                  <a:srgbClr val="000000"/>
                </a:solidFill>
                <a:effectLst/>
              </a:rPr>
              <a:t> there is a slight increase in False Negatives (36 →79), this trade-off is acceptable given reduction</a:t>
            </a:r>
            <a:r>
              <a:rPr lang="zh-CN" altLang="en-US" b="1" dirty="0">
                <a:solidFill>
                  <a:srgbClr val="000000"/>
                </a:solidFill>
                <a:effectLst/>
              </a:rPr>
              <a:t> </a:t>
            </a:r>
            <a:r>
              <a:rPr lang="en-GB" altLang="zh-CN" b="1" dirty="0">
                <a:solidFill>
                  <a:srgbClr val="000000"/>
                </a:solidFill>
                <a:effectLst/>
              </a:rPr>
              <a:t>in Sarcasm Blindness.</a:t>
            </a:r>
          </a:p>
          <a:p>
            <a:pPr>
              <a:buNone/>
            </a:pPr>
            <a:r>
              <a:rPr lang="en-GB" altLang="zh-CN" b="1" dirty="0">
                <a:solidFill>
                  <a:srgbClr val="000000"/>
                </a:solidFill>
                <a:effectLst/>
              </a:rPr>
              <a:t>2.Recall (Negative) metric rose</a:t>
            </a:r>
          </a:p>
          <a:p>
            <a:r>
              <a:rPr lang="en-GB" altLang="zh-CN" b="1" dirty="0">
                <a:solidFill>
                  <a:srgbClr val="000000"/>
                </a:solidFill>
                <a:effectLst/>
              </a:rPr>
              <a:t>from 0.59 (Baseline) to 0.9825 (Robust)</a:t>
            </a:r>
          </a:p>
          <a:p>
            <a:pPr>
              <a:buNone/>
            </a:pPr>
            <a:r>
              <a:rPr lang="en-GB" altLang="zh-CN" b="1" dirty="0">
                <a:solidFill>
                  <a:srgbClr val="000000"/>
                </a:solidFill>
              </a:rPr>
              <a:t>3.T</a:t>
            </a:r>
            <a:r>
              <a:rPr lang="en-GB" altLang="zh-CN" b="1" dirty="0">
                <a:solidFill>
                  <a:srgbClr val="000000"/>
                </a:solidFill>
                <a:effectLst/>
              </a:rPr>
              <a:t>he overall Accuracy improved from 71.8% to 92.3%. The slight decrease</a:t>
            </a:r>
          </a:p>
          <a:p>
            <a:r>
              <a:rPr lang="en-GB" altLang="zh-CN" b="1" dirty="0">
                <a:solidFill>
                  <a:srgbClr val="000000"/>
                </a:solidFill>
                <a:effectLst/>
              </a:rPr>
              <a:t>in Recall (Positive) (0.97 →0.805)</a:t>
            </a:r>
          </a:p>
          <a:p>
            <a:endParaRPr kumimoji="1" lang="zh-CN" altLang="en-US" b="1" dirty="0"/>
          </a:p>
        </p:txBody>
      </p:sp>
      <p:sp>
        <p:nvSpPr>
          <p:cNvPr id="8" name="文本框 7">
            <a:extLst>
              <a:ext uri="{FF2B5EF4-FFF2-40B4-BE49-F238E27FC236}">
                <a16:creationId xmlns:a16="http://schemas.microsoft.com/office/drawing/2014/main" id="{F848E6E9-5BDD-97E0-85CF-19ACE0FCE250}"/>
              </a:ext>
            </a:extLst>
          </p:cNvPr>
          <p:cNvSpPr txBox="1"/>
          <p:nvPr/>
        </p:nvSpPr>
        <p:spPr>
          <a:xfrm>
            <a:off x="1000865" y="1120037"/>
            <a:ext cx="5073258" cy="1384995"/>
          </a:xfrm>
          <a:prstGeom prst="rect">
            <a:avLst/>
          </a:prstGeom>
          <a:noFill/>
        </p:spPr>
        <p:txBody>
          <a:bodyPr wrap="square" rtlCol="0">
            <a:spAutoFit/>
          </a:bodyPr>
          <a:lstStyle/>
          <a:p>
            <a:r>
              <a:rPr lang="en-GB" altLang="zh-CN" sz="2800" b="1" dirty="0">
                <a:solidFill>
                  <a:srgbClr val="000000"/>
                </a:solidFill>
                <a:effectLst/>
              </a:rPr>
              <a:t>Experimental Results and Analysis Of Robust MLP</a:t>
            </a:r>
          </a:p>
          <a:p>
            <a:endParaRPr kumimoji="1" lang="zh-CN" altLang="en-US" sz="2800" b="1"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599" y="401934"/>
            <a:ext cx="6858000" cy="6858000"/>
          </a:xfrm>
          <a:prstGeom prst="rect">
            <a:avLst/>
          </a:prstGeom>
        </p:spPr>
      </p:pic>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0" name="文本框 9"/>
          <p:cNvSpPr txBox="1"/>
          <p:nvPr/>
        </p:nvSpPr>
        <p:spPr>
          <a:xfrm>
            <a:off x="1911547" y="2189819"/>
            <a:ext cx="3054402" cy="2062103"/>
          </a:xfrm>
          <a:prstGeom prst="rect">
            <a:avLst/>
          </a:prstGeom>
          <a:noFill/>
        </p:spPr>
        <p:txBody>
          <a:bodyPr wrap="square">
            <a:spAutoFit/>
          </a:bodyPr>
          <a:lstStyle/>
          <a:p>
            <a:r>
              <a:rPr lang="en-GB" altLang="zh-CN" sz="3200" b="1" dirty="0">
                <a:solidFill>
                  <a:srgbClr val="000000"/>
                </a:solidFill>
                <a:effectLst/>
              </a:rPr>
              <a:t>Experimental Results and Analysis Of Robust </a:t>
            </a:r>
            <a:r>
              <a:rPr lang="en-GB" altLang="zh-CN" sz="3200" b="1" dirty="0">
                <a:solidFill>
                  <a:srgbClr val="000000"/>
                </a:solidFill>
              </a:rPr>
              <a:t>LG</a:t>
            </a:r>
            <a:endParaRPr kumimoji="1" lang="zh-CN" altLang="en-US" sz="3200" b="1" dirty="0"/>
          </a:p>
        </p:txBody>
      </p:sp>
      <p:pic>
        <p:nvPicPr>
          <p:cNvPr id="12" name="图片 11" descr="图表, 树状图&#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033" y="3220872"/>
            <a:ext cx="5140446" cy="2662058"/>
          </a:xfrm>
          <a:prstGeom prst="rect">
            <a:avLst/>
          </a:prstGeom>
        </p:spPr>
      </p:pic>
      <p:pic>
        <p:nvPicPr>
          <p:cNvPr id="14" name="图片 13" descr="表格&#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2033" y="949298"/>
            <a:ext cx="5140446" cy="22715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0" name="文本框 9"/>
          <p:cNvSpPr txBox="1"/>
          <p:nvPr/>
        </p:nvSpPr>
        <p:spPr>
          <a:xfrm>
            <a:off x="1023413" y="1173707"/>
            <a:ext cx="5135923" cy="1077218"/>
          </a:xfrm>
          <a:prstGeom prst="rect">
            <a:avLst/>
          </a:prstGeom>
          <a:noFill/>
        </p:spPr>
        <p:txBody>
          <a:bodyPr wrap="square">
            <a:spAutoFit/>
          </a:bodyPr>
          <a:lstStyle/>
          <a:p>
            <a:r>
              <a:rPr lang="en-GB" altLang="zh-CN" sz="3200" b="1" dirty="0">
                <a:solidFill>
                  <a:srgbClr val="000000"/>
                </a:solidFill>
                <a:effectLst/>
              </a:rPr>
              <a:t>Conclusion and Discussion</a:t>
            </a:r>
          </a:p>
        </p:txBody>
      </p:sp>
      <p:sp>
        <p:nvSpPr>
          <p:cNvPr id="3" name="文本框 2"/>
          <p:cNvSpPr txBox="1"/>
          <p:nvPr/>
        </p:nvSpPr>
        <p:spPr>
          <a:xfrm>
            <a:off x="1023413" y="2347415"/>
            <a:ext cx="4385720" cy="1477328"/>
          </a:xfrm>
          <a:prstGeom prst="rect">
            <a:avLst/>
          </a:prstGeom>
          <a:noFill/>
        </p:spPr>
        <p:txBody>
          <a:bodyPr wrap="square" rtlCol="0">
            <a:spAutoFit/>
          </a:bodyPr>
          <a:lstStyle/>
          <a:p>
            <a:r>
              <a:rPr lang="en-GB" altLang="zh-CN" b="1" dirty="0">
                <a:solidFill>
                  <a:srgbClr val="000000"/>
                </a:solidFill>
                <a:effectLst/>
              </a:rPr>
              <a:t>Robust MLP (The ”Cynic”)</a:t>
            </a:r>
          </a:p>
          <a:p>
            <a:pPr>
              <a:buNone/>
            </a:pPr>
            <a:r>
              <a:rPr lang="en-GB" altLang="zh-CN" dirty="0">
                <a:solidFill>
                  <a:srgbClr val="000000"/>
                </a:solidFill>
                <a:effectLst/>
              </a:rPr>
              <a:t>the model adopted a</a:t>
            </a:r>
          </a:p>
          <a:p>
            <a:pPr>
              <a:buNone/>
            </a:pPr>
            <a:r>
              <a:rPr lang="en-GB" altLang="zh-CN" dirty="0">
                <a:solidFill>
                  <a:srgbClr val="000000"/>
                </a:solidFill>
                <a:effectLst/>
              </a:rPr>
              <a:t>more conservative or ”cynical” decision boundary, resulting in a slight increase in False Negatives. </a:t>
            </a:r>
            <a:endParaRPr kumimoji="1" lang="zh-CN" altLang="en-US" dirty="0"/>
          </a:p>
        </p:txBody>
      </p:sp>
      <p:sp>
        <p:nvSpPr>
          <p:cNvPr id="6" name="文本框 5"/>
          <p:cNvSpPr txBox="1"/>
          <p:nvPr/>
        </p:nvSpPr>
        <p:spPr>
          <a:xfrm>
            <a:off x="1023413" y="3824743"/>
            <a:ext cx="4081105" cy="2031325"/>
          </a:xfrm>
          <a:prstGeom prst="rect">
            <a:avLst/>
          </a:prstGeom>
          <a:noFill/>
        </p:spPr>
        <p:txBody>
          <a:bodyPr wrap="square" rtlCol="0">
            <a:spAutoFit/>
          </a:bodyPr>
          <a:lstStyle/>
          <a:p>
            <a:r>
              <a:rPr lang="en-GB" altLang="zh-CN" b="1" dirty="0">
                <a:solidFill>
                  <a:srgbClr val="000000"/>
                </a:solidFill>
                <a:effectLst/>
              </a:rPr>
              <a:t>Robust Logistic Regression (The ”Precise Corrector”):</a:t>
            </a:r>
          </a:p>
          <a:p>
            <a:pPr>
              <a:buNone/>
            </a:pPr>
            <a:r>
              <a:rPr lang="en-GB" altLang="zh-CN" dirty="0">
                <a:solidFill>
                  <a:srgbClr val="000000"/>
                </a:solidFill>
                <a:effectLst/>
              </a:rPr>
              <a:t>for linear models, the ”Sarcasm Blindness” was not a structural deficit but a feature weighting issue. </a:t>
            </a:r>
          </a:p>
          <a:p>
            <a:endParaRPr kumimoji="1" lang="zh-CN" altLang="en-US" dirty="0"/>
          </a:p>
        </p:txBody>
      </p:sp>
      <p:pic>
        <p:nvPicPr>
          <p:cNvPr id="7" name="图片 6"/>
          <p:cNvPicPr>
            <a:picLocks noChangeAspect="1"/>
          </p:cNvPicPr>
          <p:nvPr/>
        </p:nvPicPr>
        <p:blipFill>
          <a:blip r:embed="rId3"/>
          <a:stretch>
            <a:fillRect/>
          </a:stretch>
        </p:blipFill>
        <p:spPr>
          <a:xfrm>
            <a:off x="5104518" y="1704118"/>
            <a:ext cx="6313450" cy="3545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24B8-B214-6BF6-F6A1-227C71B4B964}"/>
            </a:ext>
          </a:extLst>
        </p:cNvPr>
        <p:cNvGrpSpPr/>
        <p:nvPr/>
      </p:nvGrpSpPr>
      <p:grpSpPr>
        <a:xfrm>
          <a:off x="0" y="0"/>
          <a:ext cx="0" cy="0"/>
          <a:chOff x="0" y="0"/>
          <a:chExt cx="0" cy="0"/>
        </a:xfrm>
      </p:grpSpPr>
      <p:sp>
        <p:nvSpPr>
          <p:cNvPr id="15" name="矩形: 圆角 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1F50A900-4798-0B5B-5171-9C51DE1527D4}"/>
              </a:ext>
            </a:extLst>
          </p:cNvPr>
          <p:cNvSpPr/>
          <p:nvPr/>
        </p:nvSpPr>
        <p:spPr>
          <a:xfrm>
            <a:off x="477855" y="401934"/>
            <a:ext cx="11236290" cy="6089301"/>
          </a:xfrm>
          <a:prstGeom prst="roundRect">
            <a:avLst>
              <a:gd name="adj" fmla="val 4590"/>
            </a:avLst>
          </a:prstGeom>
          <a:gradFill flip="none" rotWithShape="1">
            <a:gsLst>
              <a:gs pos="0">
                <a:schemeClr val="accent1">
                  <a:lumMod val="20000"/>
                  <a:lumOff val="80000"/>
                </a:schemeClr>
              </a:gs>
              <a:gs pos="100000">
                <a:schemeClr val="accent1">
                  <a:lumMod val="20000"/>
                  <a:lumOff val="80000"/>
                </a:schemeClr>
              </a:gs>
            </a:gsLst>
            <a:lin ang="2700000" scaled="1"/>
            <a:tileRect/>
          </a:gra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CF7DE812-05FD-7814-9707-2DC9FA15ADA4}"/>
              </a:ext>
            </a:extLst>
          </p:cNvPr>
          <p:cNvPicPr>
            <a:picLocks noChangeAspect="1"/>
          </p:cNvPicPr>
          <p:nvPr/>
        </p:nvPicPr>
        <p:blipFill>
          <a:blip r:embed="rId2" cstate="print">
            <a:extLst>
              <a:ext uri="{28A0092B-C50C-407E-A947-70E740481C1C}">
                <a14:useLocalDpi xmlns:a14="http://schemas.microsoft.com/office/drawing/2010/main" val="0"/>
              </a:ext>
            </a:extLst>
          </a:blip>
          <a:srcRect t="18282" r="52703" b="15571"/>
          <a:stretch>
            <a:fillRect/>
          </a:stretch>
        </p:blipFill>
        <p:spPr>
          <a:xfrm>
            <a:off x="0" y="829559"/>
            <a:ext cx="3243606" cy="4536362"/>
          </a:xfrm>
          <a:custGeom>
            <a:avLst/>
            <a:gdLst>
              <a:gd name="connsiteX0" fmla="*/ 2102963 w 3243606"/>
              <a:gd name="connsiteY0" fmla="*/ 0 h 4536362"/>
              <a:gd name="connsiteX1" fmla="*/ 2216085 w 3243606"/>
              <a:gd name="connsiteY1" fmla="*/ 65988 h 4536362"/>
              <a:gd name="connsiteX2" fmla="*/ 3243606 w 3243606"/>
              <a:gd name="connsiteY2" fmla="*/ 1545996 h 4536362"/>
              <a:gd name="connsiteX3" fmla="*/ 2385767 w 3243606"/>
              <a:gd name="connsiteY3" fmla="*/ 3044858 h 4536362"/>
              <a:gd name="connsiteX4" fmla="*/ 2319779 w 3243606"/>
              <a:gd name="connsiteY4" fmla="*/ 3120272 h 4536362"/>
              <a:gd name="connsiteX5" fmla="*/ 0 w 3243606"/>
              <a:gd name="connsiteY5" fmla="*/ 4536362 h 4536362"/>
              <a:gd name="connsiteX6" fmla="*/ 0 w 3243606"/>
              <a:gd name="connsiteY6" fmla="*/ 1594460 h 45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606" h="4536362">
                <a:moveTo>
                  <a:pt x="2102963" y="0"/>
                </a:moveTo>
                <a:lnTo>
                  <a:pt x="2216085" y="65988"/>
                </a:lnTo>
                <a:lnTo>
                  <a:pt x="3243606" y="1545996"/>
                </a:lnTo>
                <a:lnTo>
                  <a:pt x="2385767" y="3044858"/>
                </a:lnTo>
                <a:lnTo>
                  <a:pt x="2319779" y="3120272"/>
                </a:lnTo>
                <a:lnTo>
                  <a:pt x="0" y="4536362"/>
                </a:lnTo>
                <a:lnTo>
                  <a:pt x="0" y="1594460"/>
                </a:lnTo>
                <a:close/>
              </a:path>
            </a:pathLst>
          </a:custGeom>
          <a:effectLst>
            <a:outerShdw blurRad="279400" dist="381000" dir="2700000" algn="tl" rotWithShape="0">
              <a:prstClr val="black">
                <a:alpha val="10000"/>
              </a:prstClr>
            </a:outerShdw>
          </a:effectLst>
        </p:spPr>
      </p:pic>
      <p:pic>
        <p:nvPicPr>
          <p:cNvPr id="10" name="图片 9"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CC535C56-E9FE-FA78-1CCC-E616811C985C}"/>
              </a:ext>
            </a:extLst>
          </p:cNvPr>
          <p:cNvPicPr>
            <a:picLocks noChangeAspect="1"/>
          </p:cNvPicPr>
          <p:nvPr/>
        </p:nvPicPr>
        <p:blipFill>
          <a:blip r:embed="rId2" cstate="print">
            <a:extLst>
              <a:ext uri="{28A0092B-C50C-407E-A947-70E740481C1C}">
                <a14:useLocalDpi xmlns:a14="http://schemas.microsoft.com/office/drawing/2010/main" val="0"/>
              </a:ext>
            </a:extLst>
          </a:blip>
          <a:srcRect l="29152" t="49347" r="3219"/>
          <a:stretch>
            <a:fillRect/>
          </a:stretch>
        </p:blipFill>
        <p:spPr>
          <a:xfrm>
            <a:off x="8427956" y="3384223"/>
            <a:ext cx="4637988" cy="3473777"/>
          </a:xfrm>
          <a:custGeom>
            <a:avLst/>
            <a:gdLst>
              <a:gd name="connsiteX0" fmla="*/ 2309567 w 4637988"/>
              <a:gd name="connsiteY0" fmla="*/ 0 h 3473777"/>
              <a:gd name="connsiteX1" fmla="*/ 2422689 w 4637988"/>
              <a:gd name="connsiteY1" fmla="*/ 9426 h 3473777"/>
              <a:gd name="connsiteX2" fmla="*/ 4637988 w 4637988"/>
              <a:gd name="connsiteY2" fmla="*/ 1282045 h 3473777"/>
              <a:gd name="connsiteX3" fmla="*/ 4223208 w 4637988"/>
              <a:gd name="connsiteY3" fmla="*/ 3139125 h 3473777"/>
              <a:gd name="connsiteX4" fmla="*/ 4113581 w 4637988"/>
              <a:gd name="connsiteY4" fmla="*/ 3473777 h 3473777"/>
              <a:gd name="connsiteX5" fmla="*/ 1730674 w 4637988"/>
              <a:gd name="connsiteY5" fmla="*/ 3473777 h 3473777"/>
              <a:gd name="connsiteX6" fmla="*/ 0 w 4637988"/>
              <a:gd name="connsiteY6" fmla="*/ 1677971 h 3473777"/>
              <a:gd name="connsiteX7" fmla="*/ 895546 w 4637988"/>
              <a:gd name="connsiteY7" fmla="*/ 339365 h 3473777"/>
              <a:gd name="connsiteX8" fmla="*/ 999241 w 4637988"/>
              <a:gd name="connsiteY8" fmla="*/ 301657 h 347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988" h="3473777">
                <a:moveTo>
                  <a:pt x="2309567" y="0"/>
                </a:moveTo>
                <a:lnTo>
                  <a:pt x="2422689" y="9426"/>
                </a:lnTo>
                <a:lnTo>
                  <a:pt x="4637988" y="1282045"/>
                </a:lnTo>
                <a:lnTo>
                  <a:pt x="4223208" y="3139125"/>
                </a:lnTo>
                <a:lnTo>
                  <a:pt x="4113581" y="3473777"/>
                </a:lnTo>
                <a:lnTo>
                  <a:pt x="1730674" y="3473777"/>
                </a:lnTo>
                <a:lnTo>
                  <a:pt x="0" y="1677971"/>
                </a:lnTo>
                <a:lnTo>
                  <a:pt x="895546" y="339365"/>
                </a:lnTo>
                <a:lnTo>
                  <a:pt x="999241" y="301657"/>
                </a:lnTo>
                <a:close/>
              </a:path>
            </a:pathLst>
          </a:custGeom>
          <a:effectLst>
            <a:outerShdw blurRad="279400" dist="381000" dir="2700000" algn="tl" rotWithShape="0">
              <a:prstClr val="black">
                <a:alpha val="10000"/>
              </a:prstClr>
            </a:outerShdw>
          </a:effectLst>
        </p:spPr>
      </p:pic>
      <p:pic>
        <p:nvPicPr>
          <p:cNvPr id="14" name="图片 1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E4CEC6F5-98EE-BBFA-C67F-E13529E0C08B}"/>
              </a:ext>
            </a:extLst>
          </p:cNvPr>
          <p:cNvPicPr>
            <a:picLocks noChangeAspect="1"/>
          </p:cNvPicPr>
          <p:nvPr/>
        </p:nvPicPr>
        <p:blipFill>
          <a:blip r:embed="rId2" cstate="print">
            <a:extLst>
              <a:ext uri="{28A0092B-C50C-407E-A947-70E740481C1C}">
                <a14:useLocalDpi xmlns:a14="http://schemas.microsoft.com/office/drawing/2010/main" val="0"/>
              </a:ext>
            </a:extLst>
          </a:blip>
          <a:srcRect l="51283" t="3162" b="47629"/>
          <a:stretch>
            <a:fillRect/>
          </a:stretch>
        </p:blipFill>
        <p:spPr>
          <a:xfrm>
            <a:off x="8850984" y="54204"/>
            <a:ext cx="3341016" cy="3374796"/>
          </a:xfrm>
          <a:custGeom>
            <a:avLst/>
            <a:gdLst>
              <a:gd name="connsiteX0" fmla="*/ 801278 w 3341016"/>
              <a:gd name="connsiteY0" fmla="*/ 0 h 3374796"/>
              <a:gd name="connsiteX1" fmla="*/ 3035430 w 3341016"/>
              <a:gd name="connsiteY1" fmla="*/ 301658 h 3374796"/>
              <a:gd name="connsiteX2" fmla="*/ 3157979 w 3341016"/>
              <a:gd name="connsiteY2" fmla="*/ 301658 h 3374796"/>
              <a:gd name="connsiteX3" fmla="*/ 3341016 w 3341016"/>
              <a:gd name="connsiteY3" fmla="*/ 509374 h 3374796"/>
              <a:gd name="connsiteX4" fmla="*/ 3341016 w 3341016"/>
              <a:gd name="connsiteY4" fmla="*/ 3276213 h 3374796"/>
              <a:gd name="connsiteX5" fmla="*/ 2724346 w 3341016"/>
              <a:gd name="connsiteY5" fmla="*/ 3365370 h 3374796"/>
              <a:gd name="connsiteX6" fmla="*/ 2450969 w 3341016"/>
              <a:gd name="connsiteY6" fmla="*/ 3374796 h 3374796"/>
              <a:gd name="connsiteX7" fmla="*/ 301657 w 3341016"/>
              <a:gd name="connsiteY7" fmla="*/ 2714920 h 3374796"/>
              <a:gd name="connsiteX8" fmla="*/ 84841 w 3341016"/>
              <a:gd name="connsiteY8" fmla="*/ 443060 h 3374796"/>
              <a:gd name="connsiteX9" fmla="*/ 0 w 3341016"/>
              <a:gd name="connsiteY9" fmla="*/ 169683 h 337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016" h="3374796">
                <a:moveTo>
                  <a:pt x="801278" y="0"/>
                </a:moveTo>
                <a:lnTo>
                  <a:pt x="3035430" y="301658"/>
                </a:lnTo>
                <a:lnTo>
                  <a:pt x="3157979" y="301658"/>
                </a:lnTo>
                <a:lnTo>
                  <a:pt x="3341016" y="509374"/>
                </a:lnTo>
                <a:lnTo>
                  <a:pt x="3341016" y="3276213"/>
                </a:lnTo>
                <a:lnTo>
                  <a:pt x="2724346" y="3365370"/>
                </a:lnTo>
                <a:lnTo>
                  <a:pt x="2450969" y="3374796"/>
                </a:lnTo>
                <a:lnTo>
                  <a:pt x="301657" y="2714920"/>
                </a:lnTo>
                <a:lnTo>
                  <a:pt x="84841" y="443060"/>
                </a:lnTo>
                <a:lnTo>
                  <a:pt x="0" y="169683"/>
                </a:lnTo>
                <a:close/>
              </a:path>
            </a:pathLst>
          </a:custGeom>
          <a:effectLst>
            <a:outerShdw blurRad="279400" dist="381000" dir="2700000" algn="tl" rotWithShape="0">
              <a:prstClr val="black">
                <a:alpha val="10000"/>
              </a:prstClr>
            </a:outerShdw>
          </a:effectLst>
        </p:spPr>
      </p:pic>
      <p:pic>
        <p:nvPicPr>
          <p:cNvPr id="17" name="图片 1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08436F7F-EA56-0C4C-36E3-0C4A3C1E3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26" y="408720"/>
            <a:ext cx="6858000" cy="6858000"/>
          </a:xfrm>
          <a:prstGeom prst="rect">
            <a:avLst/>
          </a:prstGeom>
        </p:spPr>
      </p:pic>
      <p:sp>
        <p:nvSpPr>
          <p:cNvPr id="18" name="文本框 1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339C5CA6-00F4-B79F-2503-A6FB491833E0}"/>
              </a:ext>
            </a:extLst>
          </p:cNvPr>
          <p:cNvSpPr txBox="1"/>
          <p:nvPr/>
        </p:nvSpPr>
        <p:spPr>
          <a:xfrm>
            <a:off x="2490543" y="1384796"/>
            <a:ext cx="6440383" cy="4683333"/>
          </a:xfrm>
          <a:prstGeom prst="rect">
            <a:avLst/>
          </a:prstGeom>
          <a:ln w="12700">
            <a:miter lim="400000"/>
          </a:ln>
          <a:effectLst/>
        </p:spPr>
        <p:txBody>
          <a:bodyPr wrap="square" lIns="25400" tIns="25400" rIns="25400" bIns="25400">
            <a:spAutoFit/>
          </a:bodyPr>
          <a:lstStyle>
            <a:defPPr>
              <a:defRPr lang="zh-CN"/>
            </a:defPPr>
            <a:lvl1pPr>
              <a:lnSpc>
                <a:spcPct val="110000"/>
              </a:lnSpc>
              <a:defRPr sz="4000">
                <a:latin typeface="Poppins SemiBold" panose="00000700000000000000"/>
                <a:ea typeface="Poppins SemiBold" panose="00000700000000000000"/>
                <a:cs typeface="Poppins SemiBold" panose="00000700000000000000"/>
              </a:defRPr>
            </a:lvl1pPr>
          </a:lstStyle>
          <a:p>
            <a:r>
              <a:rPr lang="en-US" altLang="zh-CN" sz="6000" b="1" dirty="0">
                <a:solidFill>
                  <a:schemeClr val="accent2">
                    <a:lumMod val="50000"/>
                  </a:schemeClr>
                </a:solidFill>
                <a:effectLst>
                  <a:outerShdw blurRad="88900" dist="127000" dir="2700000" algn="tl">
                    <a:srgbClr val="000000">
                      <a:alpha val="35000"/>
                    </a:srgbClr>
                  </a:outerShdw>
                </a:effectLst>
                <a:latin typeface="+mn-lt"/>
              </a:rPr>
              <a:t>PART 2</a:t>
            </a:r>
          </a:p>
          <a:p>
            <a:r>
              <a:rPr lang="en" altLang="zh-CN" sz="4800" b="1" dirty="0">
                <a:solidFill>
                  <a:schemeClr val="accent2">
                    <a:lumMod val="50000"/>
                  </a:schemeClr>
                </a:solidFill>
                <a:effectLst/>
                <a:latin typeface="+mn-lt"/>
              </a:rPr>
              <a:t>Emoji Detection in Visual Metaphor</a:t>
            </a:r>
          </a:p>
          <a:p>
            <a:endParaRPr lang="en" altLang="zh-CN" sz="1100" b="1" dirty="0">
              <a:solidFill>
                <a:schemeClr val="accent2">
                  <a:lumMod val="50000"/>
                </a:schemeClr>
              </a:solidFill>
              <a:effectLst/>
              <a:latin typeface="+mn-lt"/>
            </a:endParaRPr>
          </a:p>
          <a:p>
            <a:endParaRPr lang="en" altLang="zh-CN" sz="4800" b="1" dirty="0">
              <a:solidFill>
                <a:schemeClr val="accent2">
                  <a:lumMod val="50000"/>
                </a:schemeClr>
              </a:solidFill>
              <a:effectLst/>
              <a:latin typeface="+mn-lt"/>
            </a:endParaRPr>
          </a:p>
          <a:p>
            <a:endParaRPr lang="zh-CN" altLang="en-US" sz="6000" b="1" dirty="0">
              <a:solidFill>
                <a:schemeClr val="accent2">
                  <a:lumMod val="50000"/>
                </a:schemeClr>
              </a:solidFill>
              <a:effectLst>
                <a:outerShdw blurRad="88900" dist="127000" dir="2700000" algn="tl">
                  <a:srgbClr val="000000">
                    <a:alpha val="35000"/>
                  </a:srgbClr>
                </a:outerShdw>
              </a:effectLst>
              <a:latin typeface="+mn-lt"/>
            </a:endParaRP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a:extLst>
              <a:ext uri="{FF2B5EF4-FFF2-40B4-BE49-F238E27FC236}">
                <a16:creationId xmlns:a16="http://schemas.microsoft.com/office/drawing/2014/main" id="{733FB13D-2A5B-7FC6-B02E-19B410F3C096}"/>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3" name="文本框 2">
            <a:extLst>
              <a:ext uri="{FF2B5EF4-FFF2-40B4-BE49-F238E27FC236}">
                <a16:creationId xmlns:a16="http://schemas.microsoft.com/office/drawing/2014/main" id="{56E95594-5609-4637-7B92-79DFF342A949}"/>
              </a:ext>
            </a:extLst>
          </p:cNvPr>
          <p:cNvSpPr txBox="1"/>
          <p:nvPr/>
        </p:nvSpPr>
        <p:spPr>
          <a:xfrm>
            <a:off x="2490543" y="4579807"/>
            <a:ext cx="4163254" cy="646331"/>
          </a:xfrm>
          <a:prstGeom prst="rect">
            <a:avLst/>
          </a:prstGeom>
          <a:noFill/>
        </p:spPr>
        <p:txBody>
          <a:bodyPr wrap="square" rtlCol="0">
            <a:spAutoFit/>
          </a:bodyPr>
          <a:lstStyle/>
          <a:p>
            <a:r>
              <a:rPr kumimoji="1" lang="en-US" altLang="zh-CN" dirty="0"/>
              <a:t>Yang Xi 2330026190</a:t>
            </a:r>
          </a:p>
          <a:p>
            <a:endParaRPr kumimoji="1" lang="zh-CN" altLang="en-US" dirty="0"/>
          </a:p>
        </p:txBody>
      </p:sp>
      <p:pic>
        <p:nvPicPr>
          <p:cNvPr id="4" name="图片 3" descr="手机屏幕的截图&#10;&#10;AI 生成的内容可能不正确。">
            <a:extLst>
              <a:ext uri="{FF2B5EF4-FFF2-40B4-BE49-F238E27FC236}">
                <a16:creationId xmlns:a16="http://schemas.microsoft.com/office/drawing/2014/main" id="{E0AAAE3C-C833-F081-6459-F23CA68D8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565" y="918598"/>
            <a:ext cx="3987225" cy="5034376"/>
          </a:xfrm>
          <a:prstGeom prst="rect">
            <a:avLst/>
          </a:prstGeom>
        </p:spPr>
      </p:pic>
    </p:spTree>
    <p:extLst>
      <p:ext uri="{BB962C8B-B14F-4D97-AF65-F5344CB8AC3E}">
        <p14:creationId xmlns:p14="http://schemas.microsoft.com/office/powerpoint/2010/main" val="4016873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solidFill>
            <a:schemeClr val="bg1"/>
          </a:soli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dirty="0"/>
              <a:t>Gemini_Generated_Image_pt7o1tpt7o1tpt7o.jpgGemini_Generated_Image_pt7o1tpt7o1tpt7o.jpgGemini_Generated_Image_pt7o1tpt7o1tpt7o.jpg</a:t>
            </a:r>
            <a:endParaRPr lang="zh-CN" altLang="en-US" dirty="0"/>
          </a:p>
        </p:txBody>
      </p:sp>
      <p:sp>
        <p:nvSpPr>
          <p:cNvPr id="19" name="TextBox 6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551954" y="792989"/>
            <a:ext cx="5598518" cy="1200329"/>
          </a:xfrm>
          <a:prstGeom prst="rect">
            <a:avLst/>
          </a:prstGeom>
          <a:noFill/>
        </p:spPr>
        <p:txBody>
          <a:bodyPr wrap="square" rtlCol="0" anchor="t">
            <a:spAutoFit/>
          </a:bodyPr>
          <a:lstStyle>
            <a:defPPr>
              <a:defRPr lang="zh-CN"/>
            </a:defPPr>
            <a:lvl1pPr>
              <a:defRPr sz="3600" b="1" spc="100">
                <a:solidFill>
                  <a:schemeClr val="tx1">
                    <a:lumMod val="65000"/>
                    <a:lumOff val="35000"/>
                  </a:schemeClr>
                </a:solidFill>
                <a:latin typeface="+mj-lt"/>
                <a:ea typeface="思源黑体 CN Normal" panose="020B0400000000000000" pitchFamily="34" charset="-122"/>
                <a:cs typeface="+mn-ea"/>
              </a:defRPr>
            </a:lvl1pPr>
          </a:lstStyle>
          <a:p>
            <a:r>
              <a:rPr lang="en-GB" altLang="zh-CN" dirty="0">
                <a:solidFill>
                  <a:srgbClr val="000000"/>
                </a:solidFill>
                <a:effectLst/>
                <a:latin typeface="Helvetica" pitchFamily="2" charset="0"/>
              </a:rPr>
              <a:t>The Shift to Visual Dissent</a:t>
            </a:r>
          </a:p>
        </p:txBody>
      </p:sp>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1429124" y="2384373"/>
            <a:ext cx="4862494" cy="3477875"/>
          </a:xfrm>
          <a:prstGeom prst="rect">
            <a:avLst/>
          </a:prstGeom>
          <a:noFill/>
        </p:spPr>
        <p:txBody>
          <a:bodyPr wrap="square" rtlCol="0">
            <a:spAutoFit/>
          </a:bodyPr>
          <a:lstStyle/>
          <a:p>
            <a:pPr>
              <a:buNone/>
            </a:pPr>
            <a:r>
              <a:rPr lang="en-GB" altLang="zh-CN" sz="2000" i="1" dirty="0">
                <a:solidFill>
                  <a:srgbClr val="000000"/>
                </a:solidFill>
                <a:effectLst/>
              </a:rPr>
              <a:t>In contemporary social networks, discourse regarding sensitive societal or international events often shifts from explicit text to implicit visual expressions to evade censorship or convey subtle sentiment. This manifests as “Visual Metaphors”—low-quality, re-shared background images overlayed with emotive emojis.</a:t>
            </a:r>
          </a:p>
          <a:p>
            <a:endParaRPr kumimoji="1" lang="zh-CN" altLang="en-US" sz="2000" i="1" dirty="0"/>
          </a:p>
        </p:txBody>
      </p:sp>
      <p:sp>
        <p:nvSpPr>
          <p:cNvPr id="2" name="文本框 1"/>
          <p:cNvSpPr txBox="1"/>
          <p:nvPr/>
        </p:nvSpPr>
        <p:spPr>
          <a:xfrm>
            <a:off x="6478046" y="2233586"/>
            <a:ext cx="5049671" cy="3893374"/>
          </a:xfrm>
          <a:prstGeom prst="rect">
            <a:avLst/>
          </a:prstGeom>
          <a:noFill/>
        </p:spPr>
        <p:txBody>
          <a:bodyPr wrap="square" rtlCol="0">
            <a:spAutoFit/>
          </a:bodyPr>
          <a:lstStyle/>
          <a:p>
            <a:pPr>
              <a:buNone/>
            </a:pPr>
            <a:r>
              <a:rPr lang="en-GB" altLang="zh-CN" sz="1900" b="1" dirty="0">
                <a:solidFill>
                  <a:srgbClr val="000000"/>
                </a:solidFill>
                <a:effectLst/>
              </a:rPr>
              <a:t>Problem Formulation:</a:t>
            </a:r>
            <a:endParaRPr lang="en-GB" altLang="zh-CN" sz="1900" dirty="0">
              <a:solidFill>
                <a:srgbClr val="000000"/>
              </a:solidFill>
              <a:effectLst/>
            </a:endParaRPr>
          </a:p>
          <a:p>
            <a:pPr>
              <a:buNone/>
            </a:pPr>
            <a:r>
              <a:rPr lang="en-GB" altLang="zh-CN" sz="1900" dirty="0">
                <a:solidFill>
                  <a:srgbClr val="000000"/>
                </a:solidFill>
                <a:effectLst/>
              </a:rPr>
              <a:t>While humans can easily recognize an emoji even on a blurry, pixelated image, machine perception breaks down. As these images go viral, they undergo:</a:t>
            </a:r>
          </a:p>
          <a:p>
            <a:pPr>
              <a:buNone/>
            </a:pPr>
            <a:r>
              <a:rPr lang="en-GB" altLang="zh-CN" sz="1900" b="1" dirty="0">
                <a:solidFill>
                  <a:srgbClr val="000000"/>
                </a:solidFill>
                <a:effectLst/>
              </a:rPr>
              <a:t>1. Lossy Compression: </a:t>
            </a:r>
            <a:r>
              <a:rPr lang="en-GB" altLang="zh-CN" sz="1900" dirty="0">
                <a:solidFill>
                  <a:srgbClr val="000000"/>
                </a:solidFill>
                <a:effectLst/>
              </a:rPr>
              <a:t>Repeated JPEG encoding introduces blocking artifacts.</a:t>
            </a:r>
          </a:p>
          <a:p>
            <a:pPr>
              <a:buNone/>
            </a:pPr>
            <a:r>
              <a:rPr lang="en-GB" altLang="zh-CN" sz="1900" b="1" dirty="0">
                <a:solidFill>
                  <a:srgbClr val="000000"/>
                </a:solidFill>
                <a:effectLst/>
              </a:rPr>
              <a:t>2. </a:t>
            </a:r>
            <a:r>
              <a:rPr lang="en-GB" altLang="zh-CN" sz="1900" b="1" dirty="0" err="1">
                <a:solidFill>
                  <a:srgbClr val="000000"/>
                </a:solidFill>
                <a:effectLst/>
              </a:rPr>
              <a:t>Downsampling</a:t>
            </a:r>
            <a:r>
              <a:rPr lang="en-GB" altLang="zh-CN" sz="1900" b="1" dirty="0">
                <a:solidFill>
                  <a:srgbClr val="000000"/>
                </a:solidFill>
                <a:effectLst/>
              </a:rPr>
              <a:t>: </a:t>
            </a:r>
            <a:r>
              <a:rPr lang="en-GB" altLang="zh-CN" sz="1900" dirty="0">
                <a:solidFill>
                  <a:srgbClr val="000000"/>
                </a:solidFill>
                <a:effectLst/>
              </a:rPr>
              <a:t>Screenshots and thumbnails reduce resolution.</a:t>
            </a:r>
          </a:p>
          <a:p>
            <a:r>
              <a:rPr lang="en-GB" altLang="zh-CN" sz="1900" b="1" dirty="0">
                <a:solidFill>
                  <a:srgbClr val="000000"/>
                </a:solidFill>
                <a:effectLst/>
              </a:rPr>
              <a:t>3. Noise Injection: </a:t>
            </a:r>
            <a:r>
              <a:rPr lang="en-GB" altLang="zh-CN" sz="1900" dirty="0">
                <a:solidFill>
                  <a:srgbClr val="000000"/>
                </a:solidFill>
                <a:effectLst/>
              </a:rPr>
              <a:t>Sensor noise from low-light photography acts as background interference.</a:t>
            </a:r>
          </a:p>
          <a:p>
            <a:endParaRPr kumimoji="1" lang="zh-CN" alt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D2AB-3319-5405-67D8-865F476402DA}"/>
            </a:ext>
          </a:extLst>
        </p:cNvPr>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5784C534-D8CE-33F5-7E3F-B2B8B8AE2C1D}"/>
              </a:ext>
            </a:extLst>
          </p:cNvPr>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a:extLst>
              <a:ext uri="{FF2B5EF4-FFF2-40B4-BE49-F238E27FC236}">
                <a16:creationId xmlns:a16="http://schemas.microsoft.com/office/drawing/2014/main" id="{B43E129D-BB14-7FC5-7369-67404D29B027}"/>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0" name="文本框 9">
            <a:extLst>
              <a:ext uri="{FF2B5EF4-FFF2-40B4-BE49-F238E27FC236}">
                <a16:creationId xmlns:a16="http://schemas.microsoft.com/office/drawing/2014/main" id="{DE6E7FA0-B2B5-5872-6BEA-EAEE143CF9AE}"/>
              </a:ext>
            </a:extLst>
          </p:cNvPr>
          <p:cNvSpPr txBox="1"/>
          <p:nvPr/>
        </p:nvSpPr>
        <p:spPr>
          <a:xfrm>
            <a:off x="1362247" y="837083"/>
            <a:ext cx="5135923" cy="584775"/>
          </a:xfrm>
          <a:prstGeom prst="rect">
            <a:avLst/>
          </a:prstGeom>
          <a:noFill/>
        </p:spPr>
        <p:txBody>
          <a:bodyPr wrap="square">
            <a:spAutoFit/>
          </a:bodyPr>
          <a:lstStyle/>
          <a:p>
            <a:r>
              <a:rPr lang="en" altLang="zh-CN" sz="3200" b="1" dirty="0">
                <a:solidFill>
                  <a:srgbClr val="000000"/>
                </a:solidFill>
                <a:effectLst/>
              </a:rPr>
              <a:t>Framework</a:t>
            </a:r>
          </a:p>
        </p:txBody>
      </p:sp>
      <p:pic>
        <p:nvPicPr>
          <p:cNvPr id="8" name="图片 7" descr="图示&#10;&#10;AI 生成的内容可能不正确。">
            <a:extLst>
              <a:ext uri="{FF2B5EF4-FFF2-40B4-BE49-F238E27FC236}">
                <a16:creationId xmlns:a16="http://schemas.microsoft.com/office/drawing/2014/main" id="{1CB42A2C-6079-B2ED-6C83-0BE0D3EA0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20" y="1714657"/>
            <a:ext cx="4175545" cy="3264516"/>
          </a:xfrm>
          <a:prstGeom prst="rect">
            <a:avLst/>
          </a:prstGeom>
        </p:spPr>
      </p:pic>
      <p:pic>
        <p:nvPicPr>
          <p:cNvPr id="5" name="图片 4" descr="日程表&#10;&#10;AI 生成的内容可能不正确。">
            <a:extLst>
              <a:ext uri="{FF2B5EF4-FFF2-40B4-BE49-F238E27FC236}">
                <a16:creationId xmlns:a16="http://schemas.microsoft.com/office/drawing/2014/main" id="{CD040343-7808-10B8-4EB1-B29DA6488A81}"/>
              </a:ext>
            </a:extLst>
          </p:cNvPr>
          <p:cNvPicPr>
            <a:picLocks noChangeAspect="1"/>
          </p:cNvPicPr>
          <p:nvPr/>
        </p:nvPicPr>
        <p:blipFill>
          <a:blip r:embed="rId4"/>
          <a:stretch>
            <a:fillRect/>
          </a:stretch>
        </p:blipFill>
        <p:spPr>
          <a:xfrm>
            <a:off x="5828539" y="3663810"/>
            <a:ext cx="5032694" cy="2630726"/>
          </a:xfrm>
          <a:prstGeom prst="rect">
            <a:avLst/>
          </a:prstGeom>
        </p:spPr>
      </p:pic>
      <p:sp>
        <p:nvSpPr>
          <p:cNvPr id="6" name="文本框 5">
            <a:extLst>
              <a:ext uri="{FF2B5EF4-FFF2-40B4-BE49-F238E27FC236}">
                <a16:creationId xmlns:a16="http://schemas.microsoft.com/office/drawing/2014/main" id="{EBC2CF5D-3784-5C69-453A-7A2C1B0B777A}"/>
              </a:ext>
            </a:extLst>
          </p:cNvPr>
          <p:cNvSpPr txBox="1"/>
          <p:nvPr/>
        </p:nvSpPr>
        <p:spPr>
          <a:xfrm>
            <a:off x="5787107" y="1182231"/>
            <a:ext cx="5707471" cy="2246769"/>
          </a:xfrm>
          <a:prstGeom prst="rect">
            <a:avLst/>
          </a:prstGeom>
          <a:noFill/>
        </p:spPr>
        <p:txBody>
          <a:bodyPr wrap="square" rtlCol="0">
            <a:spAutoFit/>
          </a:bodyPr>
          <a:lstStyle/>
          <a:p>
            <a:pPr>
              <a:buNone/>
            </a:pPr>
            <a:r>
              <a:rPr lang="en" altLang="zh-CN" sz="2000" b="1" dirty="0">
                <a:solidFill>
                  <a:srgbClr val="000000"/>
                </a:solidFill>
                <a:effectLst/>
              </a:rPr>
              <a:t>1. The Defender (Victim): </a:t>
            </a:r>
            <a:r>
              <a:rPr lang="en" altLang="zh-CN" sz="2000" dirty="0">
                <a:solidFill>
                  <a:srgbClr val="000000"/>
                </a:solidFill>
                <a:effectLst/>
              </a:rPr>
              <a:t>A YOLOv8n model trained on a synthetic dataset.</a:t>
            </a:r>
          </a:p>
          <a:p>
            <a:pPr>
              <a:buNone/>
            </a:pPr>
            <a:r>
              <a:rPr lang="en" altLang="zh-CN" sz="2000" b="1" dirty="0">
                <a:solidFill>
                  <a:srgbClr val="000000"/>
                </a:solidFill>
                <a:effectLst/>
              </a:rPr>
              <a:t>2. The Attacker (RL Agent): </a:t>
            </a:r>
            <a:r>
              <a:rPr lang="en" altLang="zh-CN" sz="2000" dirty="0">
                <a:solidFill>
                  <a:srgbClr val="000000"/>
                </a:solidFill>
                <a:effectLst/>
              </a:rPr>
              <a:t>A PPO Agent that learns to apply the optimal sequence of filters</a:t>
            </a:r>
            <a:r>
              <a:rPr lang="zh-CN" altLang="en-US" sz="2000" dirty="0">
                <a:solidFill>
                  <a:srgbClr val="000000"/>
                </a:solidFill>
                <a:effectLst/>
              </a:rPr>
              <a:t> </a:t>
            </a:r>
            <a:r>
              <a:rPr lang="en" altLang="zh-CN" sz="2000" dirty="0">
                <a:solidFill>
                  <a:srgbClr val="000000"/>
                </a:solidFill>
                <a:effectLst/>
              </a:rPr>
              <a:t>to “break” the defender</a:t>
            </a:r>
            <a:r>
              <a:rPr lang="en-US" altLang="zh-CN" sz="2000" dirty="0">
                <a:solidFill>
                  <a:srgbClr val="000000"/>
                </a:solidFill>
              </a:rPr>
              <a:t>,not destroying.</a:t>
            </a:r>
            <a:endParaRPr lang="en" altLang="zh-CN" sz="2000" dirty="0">
              <a:solidFill>
                <a:srgbClr val="000000"/>
              </a:solidFill>
              <a:effectLst/>
            </a:endParaRPr>
          </a:p>
          <a:p>
            <a:endParaRPr kumimoji="1" lang="zh-CN" altLang="en-US" sz="2000" dirty="0"/>
          </a:p>
        </p:txBody>
      </p:sp>
    </p:spTree>
    <p:extLst>
      <p:ext uri="{BB962C8B-B14F-4D97-AF65-F5344CB8AC3E}">
        <p14:creationId xmlns:p14="http://schemas.microsoft.com/office/powerpoint/2010/main" val="245683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7DEF8-4D14-FBBD-9AE9-66F4D2F11722}"/>
            </a:ext>
          </a:extLst>
        </p:cNvPr>
        <p:cNvGrpSpPr/>
        <p:nvPr/>
      </p:nvGrpSpPr>
      <p:grpSpPr>
        <a:xfrm>
          <a:off x="0" y="0"/>
          <a:ext cx="0" cy="0"/>
          <a:chOff x="0" y="0"/>
          <a:chExt cx="0" cy="0"/>
        </a:xfrm>
      </p:grpSpPr>
      <p:sp>
        <p:nvSpPr>
          <p:cNvPr id="9" name="矩形: 圆角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a:extLst>
              <a:ext uri="{FF2B5EF4-FFF2-40B4-BE49-F238E27FC236}">
                <a16:creationId xmlns:a16="http://schemas.microsoft.com/office/drawing/2014/main" id="{07A8D924-299D-0503-908D-8C2C33FBEC3F}"/>
              </a:ext>
            </a:extLst>
          </p:cNvPr>
          <p:cNvSpPr/>
          <p:nvPr/>
        </p:nvSpPr>
        <p:spPr>
          <a:xfrm>
            <a:off x="314082" y="401933"/>
            <a:ext cx="11236290" cy="6089301"/>
          </a:xfrm>
          <a:prstGeom prst="roundRect">
            <a:avLst>
              <a:gd name="adj" fmla="val 4590"/>
            </a:avLst>
          </a:prstGeom>
          <a:gradFill flip="none" rotWithShape="1">
            <a:gsLst>
              <a:gs pos="0">
                <a:srgbClr val="95D0E1"/>
              </a:gs>
              <a:gs pos="100000">
                <a:schemeClr val="bg1"/>
              </a:gs>
            </a:gsLst>
            <a:lin ang="2700000" scaled="1"/>
            <a:tileRect/>
          </a:gradFill>
          <a:ln>
            <a:gradFill flip="none" rotWithShape="1">
              <a:gsLst>
                <a:gs pos="0">
                  <a:schemeClr val="accent1">
                    <a:lumMod val="5000"/>
                    <a:lumOff val="95000"/>
                  </a:schemeClr>
                </a:gs>
                <a:gs pos="49000">
                  <a:srgbClr val="95D0E1"/>
                </a:gs>
                <a:gs pos="100000">
                  <a:schemeClr val="accent3"/>
                </a:gs>
              </a:gsLst>
              <a:lin ang="18900000" scaled="1"/>
              <a:tileRect/>
            </a:gra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 altLang="zh-CN" dirty="0">
              <a:solidFill>
                <a:srgbClr val="000000"/>
              </a:solidFill>
              <a:effectLst/>
              <a:latin typeface="Helvetica" pitchFamily="2" charset="0"/>
            </a:endParaRP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a:extLst>
              <a:ext uri="{FF2B5EF4-FFF2-40B4-BE49-F238E27FC236}">
                <a16:creationId xmlns:a16="http://schemas.microsoft.com/office/drawing/2014/main" id="{55C74BA7-A94D-0D13-0956-E0284B0190F1}"/>
              </a:ext>
            </a:extLst>
          </p:cNvPr>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4" name="文本框 3">
            <a:extLst>
              <a:ext uri="{FF2B5EF4-FFF2-40B4-BE49-F238E27FC236}">
                <a16:creationId xmlns:a16="http://schemas.microsoft.com/office/drawing/2014/main" id="{C29AA6DB-D80E-4910-5F14-8864EA6F1E91}"/>
              </a:ext>
            </a:extLst>
          </p:cNvPr>
          <p:cNvSpPr txBox="1"/>
          <p:nvPr/>
        </p:nvSpPr>
        <p:spPr>
          <a:xfrm>
            <a:off x="1754073" y="1130356"/>
            <a:ext cx="2463895" cy="1815882"/>
          </a:xfrm>
          <a:prstGeom prst="rect">
            <a:avLst/>
          </a:prstGeom>
          <a:noFill/>
        </p:spPr>
        <p:txBody>
          <a:bodyPr wrap="square" rtlCol="0">
            <a:spAutoFit/>
          </a:bodyPr>
          <a:lstStyle/>
          <a:p>
            <a:r>
              <a:rPr lang="en" altLang="zh-CN" sz="2800" b="1" dirty="0">
                <a:solidFill>
                  <a:srgbClr val="000000"/>
                </a:solidFill>
                <a:effectLst/>
              </a:rPr>
              <a:t>Model Comparison and Conclusion</a:t>
            </a:r>
          </a:p>
        </p:txBody>
      </p:sp>
      <p:pic>
        <p:nvPicPr>
          <p:cNvPr id="5" name="图片 4" descr="图表&#10;&#10;AI 生成的内容可能不正确。">
            <a:extLst>
              <a:ext uri="{FF2B5EF4-FFF2-40B4-BE49-F238E27FC236}">
                <a16:creationId xmlns:a16="http://schemas.microsoft.com/office/drawing/2014/main" id="{AF2E09C6-6265-B97B-291E-69912EA71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80" y="3429000"/>
            <a:ext cx="4442820" cy="2682242"/>
          </a:xfrm>
          <a:prstGeom prst="rect">
            <a:avLst/>
          </a:prstGeom>
        </p:spPr>
      </p:pic>
      <p:pic>
        <p:nvPicPr>
          <p:cNvPr id="10" name="图片 9" descr="图表, 散点图&#10;&#10;AI 生成的内容可能不正确。">
            <a:extLst>
              <a:ext uri="{FF2B5EF4-FFF2-40B4-BE49-F238E27FC236}">
                <a16:creationId xmlns:a16="http://schemas.microsoft.com/office/drawing/2014/main" id="{4D82B166-8706-5FEE-4E6C-F1F20FE3F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744" y="3446584"/>
            <a:ext cx="4572000" cy="2682242"/>
          </a:xfrm>
          <a:prstGeom prst="rect">
            <a:avLst/>
          </a:prstGeom>
        </p:spPr>
      </p:pic>
      <p:sp>
        <p:nvSpPr>
          <p:cNvPr id="11" name="文本框 10">
            <a:extLst>
              <a:ext uri="{FF2B5EF4-FFF2-40B4-BE49-F238E27FC236}">
                <a16:creationId xmlns:a16="http://schemas.microsoft.com/office/drawing/2014/main" id="{AD91F8CE-D54A-CA2D-E233-55F6328FA602}"/>
              </a:ext>
            </a:extLst>
          </p:cNvPr>
          <p:cNvSpPr txBox="1"/>
          <p:nvPr/>
        </p:nvSpPr>
        <p:spPr>
          <a:xfrm>
            <a:off x="4633727" y="539195"/>
            <a:ext cx="3402034" cy="3231654"/>
          </a:xfrm>
          <a:prstGeom prst="rect">
            <a:avLst/>
          </a:prstGeom>
          <a:noFill/>
        </p:spPr>
        <p:txBody>
          <a:bodyPr wrap="square" rtlCol="0">
            <a:spAutoFit/>
          </a:bodyPr>
          <a:lstStyle/>
          <a:p>
            <a:pPr>
              <a:buNone/>
            </a:pPr>
            <a:r>
              <a:rPr lang="en" altLang="zh-CN" sz="1700" b="1" dirty="0">
                <a:solidFill>
                  <a:srgbClr val="000000"/>
                </a:solidFill>
                <a:effectLst/>
              </a:rPr>
              <a:t>(a) 80%</a:t>
            </a:r>
            <a:r>
              <a:rPr lang="zh-CN" altLang="en-US" sz="1700" b="1" dirty="0">
                <a:solidFill>
                  <a:srgbClr val="000000"/>
                </a:solidFill>
                <a:effectLst/>
              </a:rPr>
              <a:t> </a:t>
            </a:r>
            <a:r>
              <a:rPr lang="en" altLang="zh-CN" sz="1700" b="1" dirty="0">
                <a:solidFill>
                  <a:srgbClr val="000000"/>
                </a:solidFill>
                <a:effectLst/>
              </a:rPr>
              <a:t>of V1 samples fall into the failure zone (&lt;2.5%), while 92.5% of V2 samples remain in the safe</a:t>
            </a:r>
            <a:r>
              <a:rPr lang="zh-CN" altLang="en-US" sz="1700" b="1" dirty="0">
                <a:solidFill>
                  <a:srgbClr val="000000"/>
                </a:solidFill>
                <a:effectLst/>
              </a:rPr>
              <a:t> </a:t>
            </a:r>
            <a:r>
              <a:rPr lang="en" altLang="zh-CN" sz="1700" b="1" dirty="0">
                <a:solidFill>
                  <a:srgbClr val="000000"/>
                </a:solidFill>
                <a:effectLst/>
              </a:rPr>
              <a:t>zone(&gt;97.5%). (b) V2 (Orange) clusters at the bottom (y ≈0), proving that even when</a:t>
            </a:r>
            <a:r>
              <a:rPr lang="zh-CN" altLang="en-US" sz="1700" b="1" dirty="0">
                <a:solidFill>
                  <a:srgbClr val="000000"/>
                </a:solidFill>
                <a:effectLst/>
              </a:rPr>
              <a:t> </a:t>
            </a:r>
            <a:r>
              <a:rPr lang="en" altLang="zh-CN" sz="1700" b="1" dirty="0">
                <a:solidFill>
                  <a:srgbClr val="000000"/>
                </a:solidFill>
                <a:effectLst/>
              </a:rPr>
              <a:t>the agent degrades the image (low SSIM), the model refuses to lower its confidence.</a:t>
            </a:r>
          </a:p>
          <a:p>
            <a:endParaRPr kumimoji="1" lang="zh-CN" altLang="en-US" sz="1700" b="1" dirty="0"/>
          </a:p>
        </p:txBody>
      </p:sp>
      <p:pic>
        <p:nvPicPr>
          <p:cNvPr id="3" name="图片 2" descr="许多电脑萤幕画面&#10;&#10;AI 生成的内容可能不正确。">
            <a:extLst>
              <a:ext uri="{FF2B5EF4-FFF2-40B4-BE49-F238E27FC236}">
                <a16:creationId xmlns:a16="http://schemas.microsoft.com/office/drawing/2014/main" id="{AA26359A-9ACB-1744-D0E1-F78386BA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1298" y="571837"/>
            <a:ext cx="2825446" cy="2825446"/>
          </a:xfrm>
          <a:prstGeom prst="rect">
            <a:avLst/>
          </a:prstGeom>
        </p:spPr>
      </p:pic>
    </p:spTree>
    <p:extLst>
      <p:ext uri="{BB962C8B-B14F-4D97-AF65-F5344CB8AC3E}">
        <p14:creationId xmlns:p14="http://schemas.microsoft.com/office/powerpoint/2010/main" val="155852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gradFill>
        <a:effectLst/>
      </p:bgPr>
    </p:bg>
    <p:spTree>
      <p:nvGrpSpPr>
        <p:cNvPr id="1" name=""/>
        <p:cNvGrpSpPr/>
        <p:nvPr/>
      </p:nvGrpSpPr>
      <p:grpSpPr>
        <a:xfrm>
          <a:off x="0" y="0"/>
          <a:ext cx="0" cy="0"/>
          <a:chOff x="0" y="0"/>
          <a:chExt cx="0" cy="0"/>
        </a:xfrm>
      </p:grpSpPr>
      <p:sp>
        <p:nvSpPr>
          <p:cNvPr id="15" name="矩形: 圆角 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gradFill flip="none" rotWithShape="1">
            <a:gsLst>
              <a:gs pos="0">
                <a:schemeClr val="accent1">
                  <a:lumMod val="20000"/>
                  <a:lumOff val="80000"/>
                </a:schemeClr>
              </a:gs>
              <a:gs pos="100000">
                <a:schemeClr val="accent1">
                  <a:lumMod val="20000"/>
                  <a:lumOff val="80000"/>
                </a:schemeClr>
              </a:gs>
            </a:gsLst>
            <a:lin ang="2700000" scaled="1"/>
            <a:tileRect/>
          </a:gra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862" y="-170121"/>
            <a:ext cx="6858000" cy="6858000"/>
          </a:xfrm>
          <a:prstGeom prst="rect">
            <a:avLst/>
          </a:prstGeom>
        </p:spPr>
      </p:pic>
      <p:grpSp>
        <p:nvGrpSpPr>
          <p:cNvPr id="9" name="组合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a:off x="3699868" y="129605"/>
            <a:ext cx="5026478" cy="4924647"/>
            <a:chOff x="3716786" y="401934"/>
            <a:chExt cx="5026478" cy="4924647"/>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7702" y="401934"/>
              <a:ext cx="4924647" cy="4924647"/>
            </a:xfrm>
            <a:prstGeom prst="rect">
              <a:avLst/>
            </a:prstGeom>
          </p:spPr>
        </p:pic>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60608"/>
            <a:stretch>
              <a:fillRect/>
            </a:stretch>
          </p:blipFill>
          <p:spPr>
            <a:xfrm>
              <a:off x="3716786" y="401934"/>
              <a:ext cx="5026478" cy="1980034"/>
            </a:xfrm>
            <a:custGeom>
              <a:avLst/>
              <a:gdLst>
                <a:gd name="connsiteX0" fmla="*/ 0 w 5026478"/>
                <a:gd name="connsiteY0" fmla="*/ 0 h 1980034"/>
                <a:gd name="connsiteX1" fmla="*/ 5026478 w 5026478"/>
                <a:gd name="connsiteY1" fmla="*/ 0 h 1980034"/>
                <a:gd name="connsiteX2" fmla="*/ 5026478 w 5026478"/>
                <a:gd name="connsiteY2" fmla="*/ 1980034 h 1980034"/>
                <a:gd name="connsiteX3" fmla="*/ 2423306 w 5026478"/>
                <a:gd name="connsiteY3" fmla="*/ 1980034 h 1980034"/>
                <a:gd name="connsiteX4" fmla="*/ 2421890 w 5026478"/>
                <a:gd name="connsiteY4" fmla="*/ 1973102 h 1980034"/>
                <a:gd name="connsiteX5" fmla="*/ 2325253 w 5026478"/>
                <a:gd name="connsiteY5" fmla="*/ 1909824 h 1980034"/>
                <a:gd name="connsiteX6" fmla="*/ 2228617 w 5026478"/>
                <a:gd name="connsiteY6" fmla="*/ 1973102 h 1980034"/>
                <a:gd name="connsiteX7" fmla="*/ 2227200 w 5026478"/>
                <a:gd name="connsiteY7" fmla="*/ 1980034 h 1980034"/>
                <a:gd name="connsiteX8" fmla="*/ 0 w 5026478"/>
                <a:gd name="connsiteY8" fmla="*/ 1980034 h 19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478" h="1980034">
                  <a:moveTo>
                    <a:pt x="0" y="0"/>
                  </a:moveTo>
                  <a:lnTo>
                    <a:pt x="5026478" y="0"/>
                  </a:lnTo>
                  <a:lnTo>
                    <a:pt x="5026478" y="1980034"/>
                  </a:lnTo>
                  <a:lnTo>
                    <a:pt x="2423306" y="1980034"/>
                  </a:lnTo>
                  <a:lnTo>
                    <a:pt x="2421890" y="1973102"/>
                  </a:lnTo>
                  <a:cubicBezTo>
                    <a:pt x="2405968" y="1935916"/>
                    <a:pt x="2368696" y="1909824"/>
                    <a:pt x="2325253" y="1909824"/>
                  </a:cubicBezTo>
                  <a:cubicBezTo>
                    <a:pt x="2281811" y="1909824"/>
                    <a:pt x="2244538" y="1935916"/>
                    <a:pt x="2228617" y="1973102"/>
                  </a:cubicBezTo>
                  <a:lnTo>
                    <a:pt x="2227200" y="1980034"/>
                  </a:lnTo>
                  <a:lnTo>
                    <a:pt x="0" y="1980034"/>
                  </a:lnTo>
                  <a:close/>
                </a:path>
              </a:pathLst>
            </a:custGeom>
          </p:spPr>
        </p:pic>
      </p:gr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4" name="文本框 3"/>
          <p:cNvSpPr txBox="1"/>
          <p:nvPr/>
        </p:nvSpPr>
        <p:spPr>
          <a:xfrm>
            <a:off x="1055370" y="3180080"/>
            <a:ext cx="10081895" cy="1568450"/>
          </a:xfrm>
          <a:prstGeom prst="rect">
            <a:avLst/>
          </a:prstGeom>
          <a:noFill/>
        </p:spPr>
        <p:txBody>
          <a:bodyPr wrap="square" rtlCol="0">
            <a:spAutoFit/>
          </a:bodyPr>
          <a:lstStyle/>
          <a:p>
            <a:pPr algn="ctr"/>
            <a:r>
              <a:rPr lang="en-US" altLang="zh-CN" sz="3200" b="1" dirty="0">
                <a:latin typeface="Arial" panose="020B0604020202020204" pitchFamily="34" charset="0"/>
                <a:cs typeface="Arial" panose="020B0604020202020204" pitchFamily="34" charset="0"/>
              </a:rPr>
              <a:t>Part 3. </a:t>
            </a:r>
          </a:p>
          <a:p>
            <a:pPr algn="ctr"/>
            <a:r>
              <a:rPr lang="en-US" altLang="zh-CN" sz="3200" b="1" dirty="0">
                <a:latin typeface="Arial" panose="020B0604020202020204" pitchFamily="34" charset="0"/>
                <a:cs typeface="Arial" panose="020B0604020202020204" pitchFamily="34" charset="0"/>
              </a:rPr>
              <a:t>Mining of the Order Rules of Emoji In Text and Historical Expression Sequences</a:t>
            </a:r>
          </a:p>
        </p:txBody>
      </p:sp>
      <p:sp>
        <p:nvSpPr>
          <p:cNvPr id="5" name="文本框 4"/>
          <p:cNvSpPr txBox="1"/>
          <p:nvPr/>
        </p:nvSpPr>
        <p:spPr>
          <a:xfrm>
            <a:off x="819785" y="5399405"/>
            <a:ext cx="4881880" cy="36830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2330026185 Xu </a:t>
            </a:r>
            <a:r>
              <a:rPr lang="en-US" altLang="zh-CN" b="1" dirty="0" err="1">
                <a:latin typeface="Arial" panose="020B0604020202020204" pitchFamily="34" charset="0"/>
                <a:cs typeface="Arial" panose="020B0604020202020204" pitchFamily="34" charset="0"/>
              </a:rPr>
              <a:t>Zhaoyang</a:t>
            </a:r>
            <a:endParaRPr lang="en-US" altLang="zh-CN" b="1"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Research Background</a:t>
            </a:r>
          </a:p>
        </p:txBody>
      </p:sp>
      <p:pic>
        <p:nvPicPr>
          <p:cNvPr id="7" name="图片 6"/>
          <p:cNvPicPr>
            <a:picLocks noChangeAspect="1"/>
          </p:cNvPicPr>
          <p:nvPr/>
        </p:nvPicPr>
        <p:blipFill>
          <a:blip r:embed="rId3"/>
          <a:srcRect t="8750"/>
          <a:stretch>
            <a:fillRect/>
          </a:stretch>
        </p:blipFill>
        <p:spPr>
          <a:xfrm>
            <a:off x="5904865" y="1155065"/>
            <a:ext cx="5626100" cy="1336675"/>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墨迹 11"/>
              <p14:cNvContentPartPr/>
              <p14:nvPr/>
            </p14:nvContentPartPr>
            <p14:xfrm>
              <a:off x="2787650" y="2294890"/>
              <a:ext cx="511810" cy="294640"/>
            </p14:xfrm>
          </p:contentPart>
        </mc:Choice>
        <mc:Fallback xmlns="">
          <p:pic>
            <p:nvPicPr>
              <p:cNvPr id="12" name="墨迹 11"/>
            </p:nvPicPr>
            <p:blipFill>
              <a:blip r:embed="rId5"/>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3" name="墨迹 12"/>
              <p14:cNvContentPartPr/>
              <p14:nvPr/>
            </p14:nvContentPartPr>
            <p14:xfrm>
              <a:off x="3129280" y="2352675"/>
              <a:ext cx="421640" cy="139065"/>
            </p14:xfrm>
          </p:contentPart>
        </mc:Choice>
        <mc:Fallback xmlns="">
          <p:pic>
            <p:nvPicPr>
              <p:cNvPr id="13" name="墨迹 12"/>
            </p:nvPicPr>
            <p:blipFill>
              <a:blip r:embed="rId7"/>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4" name="墨迹 13"/>
              <p14:cNvContentPartPr/>
              <p14:nvPr/>
            </p14:nvContentPartPr>
            <p14:xfrm>
              <a:off x="3006725" y="2327275"/>
              <a:ext cx="361950" cy="391795"/>
            </p14:xfrm>
          </p:contentPart>
        </mc:Choice>
        <mc:Fallback xmlns="">
          <p:pic>
            <p:nvPicPr>
              <p:cNvPr id="14" name="墨迹 13"/>
            </p:nvPicPr>
            <p:blipFill>
              <a:blip r:embed="rId9"/>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p14:cNvContentPartPr/>
              <p14:nvPr/>
            </p14:nvContentPartPr>
            <p14:xfrm>
              <a:off x="3032125" y="2428240"/>
              <a:ext cx="383540" cy="205740"/>
            </p14:xfrm>
          </p:contentPart>
        </mc:Choice>
        <mc:Fallback xmlns="">
          <p:pic>
            <p:nvPicPr>
              <p:cNvPr id="15" name="墨迹 14"/>
            </p:nvPicPr>
            <p:blipFill>
              <a:blip r:embed="rId11"/>
            </p:blipFill>
            <p:spPr>
              <a:xfrm>
                <a:off x="3032125" y="2428240"/>
                <a:ext cx="383540" cy="205740"/>
              </a:xfrm>
              <a:prstGeom prst="rect"/>
            </p:spPr>
          </p:pic>
        </mc:Fallback>
      </mc:AlternateContent>
      <p:sp>
        <p:nvSpPr>
          <p:cNvPr id="20" name="文本框 19"/>
          <p:cNvSpPr txBox="1"/>
          <p:nvPr/>
        </p:nvSpPr>
        <p:spPr>
          <a:xfrm>
            <a:off x="125095" y="1442085"/>
            <a:ext cx="5718810" cy="119888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latin typeface="Arial" panose="020B0604020202020204" pitchFamily="34" charset="0"/>
                <a:cs typeface="Arial" panose="020B0604020202020204" pitchFamily="34" charset="0"/>
              </a:rPr>
              <a:t>The use of emojis in social media has become increasingly frequent, and there are potential semantic connections and usage patterns among emoji sequences.</a:t>
            </a:r>
          </a:p>
        </p:txBody>
      </p:sp>
      <p:sp>
        <p:nvSpPr>
          <p:cNvPr id="21" name="文本框 20"/>
          <p:cNvSpPr txBox="1"/>
          <p:nvPr/>
        </p:nvSpPr>
        <p:spPr>
          <a:xfrm>
            <a:off x="186055" y="3122930"/>
            <a:ext cx="5718810" cy="119888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a:latin typeface="Arial" panose="020B0604020202020204" pitchFamily="34" charset="0"/>
                <a:cs typeface="Arial" panose="020B0604020202020204" pitchFamily="34" charset="0"/>
              </a:rPr>
              <a:t>Most existing studies have focused on single-expression prediction, lacking the exploration of the dependency relationships among expression sequences.</a:t>
            </a:r>
          </a:p>
        </p:txBody>
      </p:sp>
      <p:pic>
        <p:nvPicPr>
          <p:cNvPr id="24" name="图片 23"/>
          <p:cNvPicPr>
            <a:picLocks noChangeAspect="1"/>
          </p:cNvPicPr>
          <p:nvPr/>
        </p:nvPicPr>
        <p:blipFill>
          <a:blip r:embed="rId12"/>
          <a:stretch>
            <a:fillRect/>
          </a:stretch>
        </p:blipFill>
        <p:spPr>
          <a:xfrm>
            <a:off x="5904865" y="1971675"/>
            <a:ext cx="5503545" cy="617855"/>
          </a:xfrm>
          <a:prstGeom prst="rect">
            <a:avLst/>
          </a:prstGeom>
        </p:spPr>
      </p:pic>
      <p:pic>
        <p:nvPicPr>
          <p:cNvPr id="25" name="图片 24"/>
          <p:cNvPicPr>
            <a:picLocks noChangeAspect="1"/>
          </p:cNvPicPr>
          <p:nvPr/>
        </p:nvPicPr>
        <p:blipFill>
          <a:blip r:embed="rId13"/>
          <a:srcRect b="13459"/>
          <a:stretch>
            <a:fillRect/>
          </a:stretch>
        </p:blipFill>
        <p:spPr>
          <a:xfrm>
            <a:off x="5904865" y="2480310"/>
            <a:ext cx="5703570" cy="642620"/>
          </a:xfrm>
          <a:prstGeom prst="rect">
            <a:avLst/>
          </a:prstGeom>
        </p:spPr>
      </p:pic>
      <p:sp>
        <p:nvSpPr>
          <p:cNvPr id="28" name="文本框 27"/>
          <p:cNvSpPr txBox="1"/>
          <p:nvPr/>
        </p:nvSpPr>
        <p:spPr>
          <a:xfrm>
            <a:off x="1347470" y="4803775"/>
            <a:ext cx="9645650" cy="1476375"/>
          </a:xfrm>
          <a:prstGeom prst="rect">
            <a:avLst/>
          </a:prstGeom>
          <a:noFill/>
        </p:spPr>
        <p:txBody>
          <a:bodyPr wrap="square" rtlCol="0">
            <a:spAutoFit/>
          </a:bodyPr>
          <a:lstStyle/>
          <a:p>
            <a:pPr indent="0" algn="l">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Our Core Task</a:t>
            </a:r>
          </a:p>
          <a:p>
            <a:pPr marL="285750" indent="-285750" algn="l">
              <a:buClrTx/>
              <a:buSzTx/>
              <a:buFont typeface="Arial" panose="020B0604020202020204" pitchFamily="34" charset="0"/>
              <a:buChar char="•"/>
            </a:pPr>
            <a:r>
              <a:rPr lang="en-US" altLang="zh-CN">
                <a:latin typeface="Arial" panose="020B0604020202020204" pitchFamily="34" charset="0"/>
                <a:cs typeface="Arial" panose="020B0604020202020204" pitchFamily="34" charset="0"/>
              </a:rPr>
              <a:t>Transformed into a sequence prediction task: Text context + Historical expression sequence → Predict the next expression</a:t>
            </a:r>
          </a:p>
          <a:p>
            <a:pPr indent="0" algn="l">
              <a:buClrTx/>
              <a:buSzTx/>
              <a:buFont typeface="Arial" panose="020B0604020202020204" pitchFamily="34" charset="0"/>
              <a:buNone/>
            </a:pPr>
            <a:endParaRPr lang="en-US" altLang="zh-CN">
              <a:latin typeface="Arial" panose="020B0604020202020204" pitchFamily="34" charset="0"/>
              <a:cs typeface="Arial" panose="020B0604020202020204" pitchFamily="34" charset="0"/>
            </a:endParaRPr>
          </a:p>
          <a:p>
            <a:pPr indent="0" algn="ctr">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To explore the sequential rules of emoji expressions in different text contexts ! </a:t>
            </a:r>
          </a:p>
        </p:txBody>
      </p:sp>
      <p:pic>
        <p:nvPicPr>
          <p:cNvPr id="29" name="图片 28"/>
          <p:cNvPicPr>
            <a:picLocks noChangeAspect="1"/>
          </p:cNvPicPr>
          <p:nvPr/>
        </p:nvPicPr>
        <p:blipFill>
          <a:blip r:embed="rId14"/>
          <a:stretch>
            <a:fillRect/>
          </a:stretch>
        </p:blipFill>
        <p:spPr>
          <a:xfrm>
            <a:off x="6414135" y="3122930"/>
            <a:ext cx="3883660" cy="1832610"/>
          </a:xfrm>
          <a:prstGeom prst="rect">
            <a:avLst/>
          </a:prstGeom>
        </p:spPr>
      </p:pic>
      <p:pic>
        <p:nvPicPr>
          <p:cNvPr id="30" name="3D 模型 1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5"/>
          <a:stretch>
            <a:fillRect/>
          </a:stretch>
        </p:blipFill>
        <p:spPr>
          <a:xfrm>
            <a:off x="8942705" y="73660"/>
            <a:ext cx="1077595" cy="1081405"/>
          </a:xfrm>
          <a:prstGeom prst="rect">
            <a:avLst/>
          </a:prstGeom>
        </p:spPr>
      </p:pic>
      <p:pic>
        <p:nvPicPr>
          <p:cNvPr id="31" name="3D 模型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custDataLst>
              <p:tags r:id="rId1"/>
            </p:custDataLst>
          </p:nvPr>
        </p:nvPicPr>
        <p:blipFill>
          <a:blip r:embed="rId16"/>
          <a:stretch>
            <a:fillRect/>
          </a:stretch>
        </p:blipFill>
        <p:spPr>
          <a:xfrm>
            <a:off x="2322830" y="73660"/>
            <a:ext cx="1228090" cy="1148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0" y="0"/>
            <a:ext cx="12192000" cy="685800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220" y="514621"/>
            <a:ext cx="11236290" cy="6089301"/>
          </a:xfrm>
          <a:prstGeom prst="roundRect">
            <a:avLst>
              <a:gd name="adj" fmla="val 4590"/>
            </a:avLst>
          </a:prstGeom>
          <a:gradFill flip="none" rotWithShape="1">
            <a:gsLst>
              <a:gs pos="0">
                <a:srgbClr val="95D0E1"/>
              </a:gs>
              <a:gs pos="100000">
                <a:srgbClr val="B2BEF1"/>
              </a:gs>
            </a:gsLst>
            <a:lin ang="2700000" scaled="1"/>
            <a:tileRect/>
          </a:gradFill>
          <a:ln>
            <a:gradFill flip="none" rotWithShape="1">
              <a:gsLst>
                <a:gs pos="0">
                  <a:schemeClr val="accent1">
                    <a:lumMod val="5000"/>
                    <a:lumOff val="95000"/>
                  </a:schemeClr>
                </a:gs>
                <a:gs pos="24000">
                  <a:srgbClr val="B2BEF1"/>
                </a:gs>
                <a:gs pos="71000">
                  <a:schemeClr val="accent3">
                    <a:lumMod val="40000"/>
                    <a:lumOff val="60000"/>
                  </a:schemeClr>
                </a:gs>
                <a:gs pos="100000">
                  <a:schemeClr val="accent1">
                    <a:lumMod val="30000"/>
                    <a:lumOff val="70000"/>
                  </a:schemeClr>
                </a:gs>
              </a:gsLst>
              <a:lin ang="18900000" scaled="1"/>
              <a:tileRect/>
            </a:gra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027810" y="-66583"/>
            <a:ext cx="4798422" cy="4502331"/>
          </a:xfrm>
          <a:prstGeom prst="ellipse">
            <a:avLst/>
          </a:prstGeom>
          <a:gradFill flip="none" rotWithShape="1">
            <a:gsLst>
              <a:gs pos="0">
                <a:schemeClr val="accent2">
                  <a:alpha val="21000"/>
                </a:schemeClr>
              </a:gs>
              <a:gs pos="47000">
                <a:schemeClr val="accent2">
                  <a:alpha val="3000"/>
                </a:schemeClr>
              </a:gs>
              <a:gs pos="100000">
                <a:schemeClr val="accent1">
                  <a:lumMod val="30000"/>
                  <a:lumOff val="70000"/>
                  <a:alpha val="0"/>
                </a:schemeClr>
              </a:gs>
            </a:gsLst>
            <a:path path="shap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Freeform: Shape 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5439425" y="2292018"/>
            <a:ext cx="6274720" cy="4197843"/>
          </a:xfrm>
          <a:custGeom>
            <a:avLst/>
            <a:gdLst>
              <a:gd name="connsiteX0" fmla="*/ 2899884 w 5799768"/>
              <a:gd name="connsiteY0" fmla="*/ 0 h 3880096"/>
              <a:gd name="connsiteX1" fmla="*/ 5799768 w 5799768"/>
              <a:gd name="connsiteY1" fmla="*/ 2899884 h 3880096"/>
              <a:gd name="connsiteX2" fmla="*/ 5669395 w 5799768"/>
              <a:gd name="connsiteY2" fmla="*/ 3762221 h 3880096"/>
              <a:gd name="connsiteX3" fmla="*/ 5626252 w 5799768"/>
              <a:gd name="connsiteY3" fmla="*/ 3880096 h 3880096"/>
              <a:gd name="connsiteX4" fmla="*/ 173516 w 5799768"/>
              <a:gd name="connsiteY4" fmla="*/ 3880096 h 3880096"/>
              <a:gd name="connsiteX5" fmla="*/ 130373 w 5799768"/>
              <a:gd name="connsiteY5" fmla="*/ 3762221 h 3880096"/>
              <a:gd name="connsiteX6" fmla="*/ 0 w 5799768"/>
              <a:gd name="connsiteY6" fmla="*/ 2899884 h 3880096"/>
              <a:gd name="connsiteX7" fmla="*/ 2899884 w 5799768"/>
              <a:gd name="connsiteY7" fmla="*/ 0 h 388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768" h="3880096">
                <a:moveTo>
                  <a:pt x="2899884" y="0"/>
                </a:moveTo>
                <a:cubicBezTo>
                  <a:pt x="4501446" y="0"/>
                  <a:pt x="5799768" y="1298322"/>
                  <a:pt x="5799768" y="2899884"/>
                </a:cubicBezTo>
                <a:cubicBezTo>
                  <a:pt x="5799768" y="3200177"/>
                  <a:pt x="5754124" y="3489809"/>
                  <a:pt x="5669395" y="3762221"/>
                </a:cubicBezTo>
                <a:lnTo>
                  <a:pt x="5626252" y="3880096"/>
                </a:lnTo>
                <a:lnTo>
                  <a:pt x="173516" y="3880096"/>
                </a:lnTo>
                <a:lnTo>
                  <a:pt x="130373" y="3762221"/>
                </a:lnTo>
                <a:cubicBezTo>
                  <a:pt x="45644" y="3489809"/>
                  <a:pt x="0" y="3200177"/>
                  <a:pt x="0" y="2899884"/>
                </a:cubicBezTo>
                <a:cubicBezTo>
                  <a:pt x="0" y="1298322"/>
                  <a:pt x="1298322" y="0"/>
                  <a:pt x="2899884" y="0"/>
                </a:cubicBezTo>
                <a:close/>
              </a:path>
            </a:pathLst>
          </a:custGeom>
          <a:gradFill>
            <a:gsLst>
              <a:gs pos="15000">
                <a:srgbClr val="95D0E1"/>
              </a:gs>
              <a:gs pos="85000">
                <a:srgbClr val="B2BEF1"/>
              </a:gs>
            </a:gsLst>
            <a:path path="circle">
              <a:fillToRect l="100000" t="100000"/>
            </a:path>
          </a:gradFill>
          <a:ln>
            <a:noFill/>
          </a:ln>
          <a:effectLst>
            <a:outerShdw blurRad="1270000" dist="1143000" dir="5400000" sx="87000" sy="8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4400"/>
          </a:p>
        </p:txBody>
      </p:sp>
      <p:pic>
        <p:nvPicPr>
          <p:cNvPr id="34" name="图片 3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829" y="2041115"/>
            <a:ext cx="6128065" cy="4718292"/>
          </a:xfrm>
          <a:prstGeom prst="rect">
            <a:avLst/>
          </a:prstGeom>
        </p:spPr>
      </p:pic>
      <p:sp>
        <p:nvSpPr>
          <p:cNvPr id="9" name="Google Shape;376;p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2153988" y="155485"/>
            <a:ext cx="7978360" cy="7849521"/>
          </a:xfrm>
          <a:prstGeom prst="ellipse">
            <a:avLst/>
          </a:prstGeom>
          <a:gradFill>
            <a:gsLst>
              <a:gs pos="100000">
                <a:srgbClr val="95D0E1">
                  <a:alpha val="0"/>
                </a:srgbClr>
              </a:gs>
              <a:gs pos="0">
                <a:srgbClr val="B2BEF1"/>
              </a:gs>
            </a:gsLst>
            <a:path path="circle">
              <a:fillToRect l="100000" t="100000"/>
            </a:path>
          </a:gra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Poppins Medium" panose="00000600000000000000"/>
              <a:buNone/>
              <a:defRPr/>
            </a:pPr>
            <a:endParaRPr kumimoji="0" sz="3200" b="0" i="0" u="none" strike="noStrike" kern="0" cap="none" spc="0" normalizeH="0" baseline="0" noProof="0">
              <a:ln>
                <a:noFill/>
              </a:ln>
              <a:solidFill>
                <a:srgbClr val="FFFFFF"/>
              </a:solidFill>
              <a:effectLst/>
              <a:uLnTx/>
              <a:uFillTx/>
              <a:latin typeface="Poppins Medium" panose="00000600000000000000"/>
              <a:ea typeface="Poppins Medium" panose="00000600000000000000"/>
              <a:cs typeface="Poppins Medium" panose="00000600000000000000"/>
              <a:sym typeface="Poppins Medium" panose="00000600000000000000"/>
            </a:endParaRPr>
          </a:p>
        </p:txBody>
      </p:sp>
      <p:sp>
        <p:nvSpPr>
          <p:cNvPr id="8" name="文本框 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28275" y="1210692"/>
            <a:ext cx="7393115" cy="1066165"/>
          </a:xfrm>
          <a:prstGeom prst="rect">
            <a:avLst/>
          </a:prstGeom>
          <a:ln w="12700">
            <a:miter lim="400000"/>
          </a:ln>
          <a:effectLst/>
        </p:spPr>
        <p:txBody>
          <a:bodyPr wrap="square" lIns="25400" tIns="25400" rIns="25400" bIns="25400">
            <a:spAutoFit/>
          </a:bodyPr>
          <a:lstStyle>
            <a:defPPr>
              <a:defRPr lang="zh-CN"/>
            </a:defPPr>
            <a:lvl1pPr>
              <a:lnSpc>
                <a:spcPct val="110000"/>
              </a:lnSpc>
              <a:defRPr sz="4000">
                <a:latin typeface="Poppins SemiBold" panose="00000700000000000000"/>
                <a:ea typeface="Poppins SemiBold" panose="00000700000000000000"/>
                <a:cs typeface="Poppins SemiBold" panose="00000700000000000000"/>
              </a:defRPr>
            </a:lvl1pPr>
          </a:lstStyle>
          <a:p>
            <a:r>
              <a:rPr lang="en-US" altLang="zh-CN" sz="6000" dirty="0">
                <a:solidFill>
                  <a:schemeClr val="bg1"/>
                </a:solidFill>
                <a:effectLst>
                  <a:outerShdw blurRad="88900" dist="127000" dir="2700000" algn="tl">
                    <a:srgbClr val="000000">
                      <a:alpha val="35000"/>
                    </a:srgbClr>
                  </a:outerShdw>
                </a:effectLst>
              </a:rPr>
              <a:t>CONTENTS</a:t>
            </a:r>
            <a:endParaRPr lang="zh-CN" altLang="en-US" sz="6000" dirty="0">
              <a:solidFill>
                <a:schemeClr val="bg1"/>
              </a:solidFill>
              <a:effectLst>
                <a:outerShdw blurRad="88900" dist="127000" dir="2700000" algn="tl">
                  <a:srgbClr val="000000">
                    <a:alpha val="35000"/>
                  </a:srgbClr>
                </a:outerShdw>
              </a:effectLst>
            </a:endParaRPr>
          </a:p>
        </p:txBody>
      </p:sp>
      <p:sp>
        <p:nvSpPr>
          <p:cNvPr id="10" name="Google Shape;379;p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14202" y="2321734"/>
            <a:ext cx="4972685" cy="716915"/>
          </a:xfrm>
          <a:prstGeom prst="rect">
            <a:avLst/>
          </a:prstGeom>
          <a:noFill/>
          <a:ln>
            <a:noFill/>
          </a:ln>
        </p:spPr>
        <p:txBody>
          <a:bodyPr spcFirstLastPara="1" wrap="square" lIns="50800" tIns="50800" rIns="50800" bIns="50800" anchor="t" anchorCtr="0">
            <a:spAutoFit/>
          </a:bodyPr>
          <a:lstStyle/>
          <a:p>
            <a:pPr>
              <a:buNone/>
            </a:pPr>
            <a:r>
              <a:rPr lang="en-US" altLang="en-GB" sz="2000" b="1" dirty="0">
                <a:solidFill>
                  <a:schemeClr val="bg1"/>
                </a:solidFill>
                <a:effectLst/>
                <a:latin typeface="+mn-lt"/>
              </a:rPr>
              <a:t>1</a:t>
            </a:r>
            <a:r>
              <a:rPr lang="en-GB" altLang="zh-CN" sz="2000" b="1" dirty="0">
                <a:solidFill>
                  <a:schemeClr val="bg1"/>
                </a:solidFill>
                <a:effectLst/>
                <a:latin typeface="+mn-lt"/>
              </a:rPr>
              <a:t>.</a:t>
            </a:r>
            <a:r>
              <a:rPr lang="en-US" altLang="en-GB" sz="2000" b="1" dirty="0">
                <a:solidFill>
                  <a:schemeClr val="bg1"/>
                </a:solidFill>
                <a:effectLst/>
                <a:latin typeface="+mn-lt"/>
              </a:rPr>
              <a:t> </a:t>
            </a:r>
            <a:r>
              <a:rPr lang="en-GB" altLang="zh-CN" sz="2000" b="1" dirty="0">
                <a:solidFill>
                  <a:schemeClr val="bg1"/>
                </a:solidFill>
                <a:effectLst/>
                <a:latin typeface="+mn-lt"/>
              </a:rPr>
              <a:t>Adversarial Reinforcement Learning for Sarcasm Detection Robustness</a:t>
            </a:r>
          </a:p>
        </p:txBody>
      </p:sp>
      <p:sp>
        <p:nvSpPr>
          <p:cNvPr id="12" name="Google Shape;381;p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28065" y="3342640"/>
            <a:ext cx="4652010" cy="408940"/>
          </a:xfrm>
          <a:prstGeom prst="rect">
            <a:avLst/>
          </a:prstGeom>
          <a:noFill/>
          <a:ln>
            <a:noFill/>
          </a:ln>
        </p:spPr>
        <p:txBody>
          <a:bodyPr spcFirstLastPara="1" wrap="square" lIns="50800" tIns="50800" rIns="50800" bIns="50800" anchor="t" anchorCtr="0">
            <a:spAutoFit/>
          </a:bodyPr>
          <a:lstStyle/>
          <a:p>
            <a:r>
              <a:rPr lang="en-US" altLang="en-GB" sz="2000" b="1" dirty="0">
                <a:solidFill>
                  <a:schemeClr val="bg1"/>
                </a:solidFill>
                <a:effectLst/>
                <a:latin typeface="+mn-lt"/>
              </a:rPr>
              <a:t>2</a:t>
            </a:r>
            <a:r>
              <a:rPr lang="en-GB" altLang="zh-CN" sz="2000" b="1" dirty="0">
                <a:solidFill>
                  <a:schemeClr val="bg1"/>
                </a:solidFill>
                <a:effectLst/>
                <a:latin typeface="+mn-lt"/>
              </a:rPr>
              <a:t>.</a:t>
            </a:r>
            <a:r>
              <a:rPr lang="en-US" altLang="en-GB" sz="2000" b="1" dirty="0">
                <a:solidFill>
                  <a:schemeClr val="bg1"/>
                </a:solidFill>
                <a:effectLst/>
                <a:latin typeface="+mn-lt"/>
              </a:rPr>
              <a:t> </a:t>
            </a:r>
            <a:r>
              <a:rPr lang="en-GB" altLang="zh-CN" sz="2000" b="1" dirty="0">
                <a:solidFill>
                  <a:schemeClr val="bg1"/>
                </a:solidFill>
                <a:effectLst/>
                <a:latin typeface="+mn-lt"/>
              </a:rPr>
              <a:t>Emoji Detection in Visual Metaphor</a:t>
            </a:r>
            <a:endParaRPr lang="en-GB" altLang="zh-CN" sz="1000" b="1" dirty="0">
              <a:solidFill>
                <a:schemeClr val="bg1"/>
              </a:solidFill>
              <a:effectLst/>
              <a:latin typeface="+mn-lt"/>
            </a:endParaRPr>
          </a:p>
        </p:txBody>
      </p:sp>
      <p:sp>
        <p:nvSpPr>
          <p:cNvPr id="15" name="Google Shape;384;p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14202" y="4067414"/>
            <a:ext cx="5003018" cy="502702"/>
          </a:xfrm>
          <a:prstGeom prst="rect">
            <a:avLst/>
          </a:prstGeom>
          <a:noFill/>
          <a:ln>
            <a:noFill/>
          </a:ln>
        </p:spPr>
        <p:txBody>
          <a:bodyPr spcFirstLastPara="1" wrap="square" lIns="50800" tIns="50800" rIns="50800" bIns="50800" anchor="t" anchorCtr="0">
            <a:spAutoFit/>
          </a:bodyPr>
          <a:lstStyle/>
          <a:p>
            <a:pPr marL="0" marR="0" lvl="0" indent="0" defTabSz="914400" rtl="0" eaLnBrk="1" fontAlgn="auto" latinLnBrk="0" hangingPunct="1">
              <a:lnSpc>
                <a:spcPct val="130000"/>
              </a:lnSpc>
              <a:spcBef>
                <a:spcPts val="0"/>
              </a:spcBef>
              <a:spcAft>
                <a:spcPts val="0"/>
              </a:spcAft>
              <a:buClr>
                <a:srgbClr val="121212"/>
              </a:buClr>
              <a:buSzPts val="3600"/>
              <a:buFont typeface="Poppins SemiBold" panose="00000700000000000000"/>
              <a:buNone/>
              <a:defRPr/>
            </a:pPr>
            <a:r>
              <a:rPr lang="en-US" altLang="zh-CN" sz="2000" b="1" dirty="0">
                <a:solidFill>
                  <a:schemeClr val="bg1"/>
                </a:solidFill>
                <a:ea typeface="+mj-ea"/>
                <a:cs typeface="Arial" panose="020B0604020202020204" pitchFamily="34" charset="0"/>
              </a:rPr>
              <a:t>3. Mining of the Order Rules of Emoji</a:t>
            </a:r>
            <a:endParaRPr kumimoji="0" sz="2000" b="0" i="0" u="none" strike="noStrike" kern="0" cap="none" spc="0" normalizeH="0" baseline="0" noProof="0" dirty="0">
              <a:ln>
                <a:noFill/>
              </a:ln>
              <a:solidFill>
                <a:schemeClr val="bg1"/>
              </a:solidFill>
              <a:uLnTx/>
              <a:uFillTx/>
              <a:ea typeface="+mj-ea"/>
              <a:cs typeface="Arial" panose="020B0604020202020204"/>
              <a:sym typeface="Arial" panose="020B0604020202020204"/>
            </a:endParaRPr>
          </a:p>
        </p:txBody>
      </p:sp>
      <p:grpSp>
        <p:nvGrpSpPr>
          <p:cNvPr id="6" name="组合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flipH="1">
            <a:off x="6206099" y="3511627"/>
            <a:ext cx="899886" cy="899886"/>
            <a:chOff x="1266512" y="6063471"/>
            <a:chExt cx="1589058" cy="1589058"/>
          </a:xfrm>
        </p:grpSpPr>
        <p:sp>
          <p:nvSpPr>
            <p:cNvPr id="17" name="Circle"/>
            <p:cNvSpPr/>
            <p:nvPr/>
          </p:nvSpPr>
          <p:spPr>
            <a:xfrm>
              <a:off x="1266512" y="6063471"/>
              <a:ext cx="1589058" cy="1589058"/>
            </a:xfrm>
            <a:prstGeom prst="ellipse">
              <a:avLst/>
            </a:prstGeom>
            <a:solidFill>
              <a:schemeClr val="accent3"/>
            </a:solidFill>
            <a:ln w="12700">
              <a:miter lim="400000"/>
            </a:ln>
          </p:spPr>
          <p:txBody>
            <a:bodyPr lIns="50800" tIns="50800" rIns="50800" bIns="50800" anchor="ctr"/>
            <a:lstStyle/>
            <a:p>
              <a:pPr algn="ctr">
                <a:lnSpc>
                  <a:spcPct val="100000"/>
                </a:lnSpc>
                <a:defRPr sz="3200">
                  <a:solidFill>
                    <a:srgbClr val="FFFFFF"/>
                  </a:solidFill>
                  <a:latin typeface="Poppins Regular"/>
                  <a:ea typeface="Poppins Regular"/>
                  <a:cs typeface="Poppins Regular"/>
                  <a:sym typeface="Poppins Regular"/>
                </a:defRPr>
              </a:pPr>
              <a:endParaRPr>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sp>
          <p:nvSpPr>
            <p:cNvPr id="18" name="Graphic 5"/>
            <p:cNvSpPr/>
            <p:nvPr/>
          </p:nvSpPr>
          <p:spPr>
            <a:xfrm>
              <a:off x="1772662" y="6648438"/>
              <a:ext cx="571501" cy="419125"/>
            </a:xfrm>
            <a:custGeom>
              <a:avLst/>
              <a:gdLst/>
              <a:ahLst/>
              <a:cxnLst>
                <a:cxn ang="0">
                  <a:pos x="wd2" y="hd2"/>
                </a:cxn>
                <a:cxn ang="5400000">
                  <a:pos x="wd2" y="hd2"/>
                </a:cxn>
                <a:cxn ang="10800000">
                  <a:pos x="wd2" y="hd2"/>
                </a:cxn>
                <a:cxn ang="16200000">
                  <a:pos x="wd2" y="hd2"/>
                </a:cxn>
              </a:cxnLst>
              <a:rect l="0" t="0" r="r" b="b"/>
              <a:pathLst>
                <a:path w="21600" h="21600" extrusionOk="0">
                  <a:moveTo>
                    <a:pt x="15387" y="13014"/>
                  </a:moveTo>
                  <a:lnTo>
                    <a:pt x="0" y="13014"/>
                  </a:lnTo>
                  <a:lnTo>
                    <a:pt x="0" y="8586"/>
                  </a:lnTo>
                  <a:lnTo>
                    <a:pt x="15387" y="8586"/>
                  </a:lnTo>
                  <a:lnTo>
                    <a:pt x="11387" y="3131"/>
                  </a:lnTo>
                  <a:lnTo>
                    <a:pt x="13682" y="0"/>
                  </a:lnTo>
                  <a:lnTo>
                    <a:pt x="21600" y="10800"/>
                  </a:lnTo>
                  <a:lnTo>
                    <a:pt x="13682" y="21600"/>
                  </a:lnTo>
                  <a:lnTo>
                    <a:pt x="11387" y="18469"/>
                  </a:lnTo>
                  <a:lnTo>
                    <a:pt x="15387" y="13014"/>
                  </a:lnTo>
                  <a:close/>
                </a:path>
              </a:pathLst>
            </a:custGeom>
            <a:solidFill>
              <a:schemeClr val="bg1"/>
            </a:solidFill>
            <a:ln w="25400">
              <a:solidFill>
                <a:srgbClr val="FFFFFF"/>
              </a:solidFill>
              <a:miter lim="400000"/>
            </a:ln>
          </p:spPr>
          <p:txBody>
            <a:bodyPr lIns="45719" rIns="45719" anchor="ctr"/>
            <a:lstStyle/>
            <a:p>
              <a:pPr defTabSz="914400">
                <a:lnSpc>
                  <a:spcPct val="100000"/>
                </a:lnSpc>
                <a:defRPr sz="1800">
                  <a:solidFill>
                    <a:srgbClr val="000000"/>
                  </a:solidFill>
                  <a:latin typeface="Poppins Regular"/>
                  <a:ea typeface="Poppins Regular"/>
                  <a:cs typeface="Poppins Regular"/>
                  <a:sym typeface="Poppins Regular"/>
                </a:defRPr>
              </a:pPr>
              <a:endParaRPr>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grpSp>
      <p:pic>
        <p:nvPicPr>
          <p:cNvPr id="20" name="3D 模型 19"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3"/>
          <a:stretch>
            <a:fillRect/>
          </a:stretch>
        </p:blipFill>
        <p:spPr>
          <a:xfrm>
            <a:off x="4824727" y="506756"/>
            <a:ext cx="1599462" cy="1147648"/>
          </a:xfrm>
          <a:prstGeom prst="rect">
            <a:avLst/>
          </a:prstGeom>
        </p:spPr>
      </p:pic>
      <p:sp>
        <p:nvSpPr>
          <p:cNvPr id="7" name="文本框 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5196973" y="847532"/>
            <a:ext cx="920445" cy="369332"/>
          </a:xfrm>
          <a:prstGeom prst="rect">
            <a:avLst/>
          </a:prstGeom>
          <a:noFill/>
          <a:scene3d>
            <a:camera prst="perspectiveContrastingRightFacing" fov="2700000">
              <a:rot lat="600000" lon="19800000" rev="0"/>
            </a:camera>
            <a:lightRig rig="threePt" dir="t"/>
          </a:scene3d>
        </p:spPr>
        <p:txBody>
          <a:bodyPr wrap="none" rtlCol="0">
            <a:spAutoFit/>
          </a:bodyPr>
          <a:lstStyle/>
          <a:p>
            <a:r>
              <a:rPr lang="en-US" altLang="zh-CN" b="1" dirty="0">
                <a:solidFill>
                  <a:srgbClr val="95D0E1"/>
                </a:solidFill>
              </a:rPr>
              <a:t>START</a:t>
            </a:r>
            <a:endParaRPr lang="zh-CN" altLang="en-US" b="1" dirty="0">
              <a:solidFill>
                <a:srgbClr val="95D0E1"/>
              </a:solidFill>
            </a:endParaRPr>
          </a:p>
        </p:txBody>
      </p:sp>
      <p:sp>
        <p:nvSpPr>
          <p:cNvPr id="5"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1" name="Google Shape;384;p2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23867" y="4568903"/>
            <a:ext cx="4767580" cy="901700"/>
          </a:xfrm>
          <a:prstGeom prst="rect">
            <a:avLst/>
          </a:prstGeom>
          <a:noFill/>
          <a:ln>
            <a:noFill/>
          </a:ln>
        </p:spPr>
        <p:txBody>
          <a:bodyPr spcFirstLastPara="1" wrap="square" lIns="50800" tIns="50800" rIns="50800" bIns="50800" anchor="t" anchorCtr="0">
            <a:spAutoFit/>
          </a:bodyPr>
          <a:lstStyle/>
          <a:p>
            <a:pPr algn="l">
              <a:lnSpc>
                <a:spcPct val="130000"/>
              </a:lnSpc>
              <a:spcBef>
                <a:spcPts val="0"/>
              </a:spcBef>
              <a:spcAft>
                <a:spcPts val="0"/>
              </a:spcAft>
              <a:buClr>
                <a:srgbClr val="121212"/>
              </a:buClr>
              <a:buSzPts val="3600"/>
              <a:buFont typeface="Poppins SemiBold" panose="00000700000000000000"/>
              <a:defRPr/>
            </a:pPr>
            <a:r>
              <a:rPr lang="en-US" altLang="zh-CN" sz="2000" b="1" dirty="0">
                <a:solidFill>
                  <a:schemeClr val="bg1"/>
                </a:solidFill>
                <a:cs typeface="Arial" panose="020B0604020202020204" pitchFamily="34" charset="0"/>
                <a:sym typeface="+mn-ea"/>
              </a:rPr>
              <a:t>4. Emoji recommendation based on attention mechanism</a:t>
            </a:r>
            <a:endParaRPr kumimoji="0" lang="en-US" altLang="zh-CN" sz="2000" b="1" i="0" u="none" strike="noStrike" cap="none" spc="0" normalizeH="0" baseline="0" dirty="0">
              <a:solidFill>
                <a:schemeClr val="bg1"/>
              </a:solidFill>
              <a:cs typeface="Arial" panose="020B0604020202020204" pitchFamily="34" charset="0"/>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Data Preprocessing</a:t>
            </a:r>
          </a:p>
        </p:txBody>
      </p:sp>
      <mc:AlternateContent xmlns:mc="http://schemas.openxmlformats.org/markup-compatibility/2006" xmlns:p14="http://schemas.microsoft.com/office/powerpoint/2010/main">
        <mc:Choice Requires="p14">
          <p:contentPart p14:bwMode="auto" r:id="rId2">
            <p14:nvContentPartPr>
              <p14:cNvPr id="12" name="墨迹 11"/>
              <p14:cNvContentPartPr/>
              <p14:nvPr/>
            </p14:nvContentPartPr>
            <p14:xfrm>
              <a:off x="2787650" y="2294890"/>
              <a:ext cx="511810" cy="294640"/>
            </p14:xfrm>
          </p:contentPart>
        </mc:Choice>
        <mc:Fallback xmlns="">
          <p:pic>
            <p:nvPicPr>
              <p:cNvPr id="12" name="墨迹 11"/>
            </p:nvPicPr>
            <p:blipFill>
              <a:blip r:embed="rId3"/>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3" name="墨迹 12"/>
              <p14:cNvContentPartPr/>
              <p14:nvPr/>
            </p14:nvContentPartPr>
            <p14:xfrm>
              <a:off x="3129280" y="2352675"/>
              <a:ext cx="421640" cy="139065"/>
            </p14:xfrm>
          </p:contentPart>
        </mc:Choice>
        <mc:Fallback xmlns="">
          <p:pic>
            <p:nvPicPr>
              <p:cNvPr id="13" name="墨迹 12"/>
            </p:nvPicPr>
            <p:blipFill>
              <a:blip r:embed="rId5"/>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4" name="墨迹 13"/>
              <p14:cNvContentPartPr/>
              <p14:nvPr/>
            </p14:nvContentPartPr>
            <p14:xfrm>
              <a:off x="3006725" y="2327275"/>
              <a:ext cx="361950" cy="391795"/>
            </p14:xfrm>
          </p:contentPart>
        </mc:Choice>
        <mc:Fallback xmlns="">
          <p:pic>
            <p:nvPicPr>
              <p:cNvPr id="14" name="墨迹 13"/>
            </p:nvPicPr>
            <p:blipFill>
              <a:blip r:embed="rId7"/>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5" name="墨迹 14"/>
              <p14:cNvContentPartPr/>
              <p14:nvPr/>
            </p14:nvContentPartPr>
            <p14:xfrm>
              <a:off x="3032125" y="2428240"/>
              <a:ext cx="383540" cy="205740"/>
            </p14:xfrm>
          </p:contentPart>
        </mc:Choice>
        <mc:Fallback xmlns="">
          <p:pic>
            <p:nvPicPr>
              <p:cNvPr id="15" name="墨迹 14"/>
            </p:nvPicPr>
            <p:blipFill>
              <a:blip r:embed="rId9"/>
            </p:blipFill>
            <p:spPr>
              <a:xfrm>
                <a:off x="3032125" y="2428240"/>
                <a:ext cx="383540" cy="205740"/>
              </a:xfrm>
              <a:prstGeom prst="rect"/>
            </p:spPr>
          </p:pic>
        </mc:Fallback>
      </mc:AlternateContent>
      <p:sp>
        <p:nvSpPr>
          <p:cNvPr id="20" name="文本框 19"/>
          <p:cNvSpPr txBox="1"/>
          <p:nvPr/>
        </p:nvSpPr>
        <p:spPr>
          <a:xfrm>
            <a:off x="186055" y="1015365"/>
            <a:ext cx="5718810" cy="203009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sym typeface="+mn-ea"/>
              </a:rPr>
              <a:t>Sample construction</a:t>
            </a:r>
            <a:endParaRPr lang="en-US" altLang="zh-CN" b="1">
              <a:latin typeface="Arial" panose="020B0604020202020204" pitchFamily="34" charset="0"/>
              <a:cs typeface="Arial" panose="020B0604020202020204" pitchFamily="34" charset="0"/>
            </a:endParaRP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Convert the sequence of expressions into "prefix expression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next expression" supervised learning samples, resulting in a total of 4824 training samples.</a:t>
            </a:r>
          </a:p>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Construction of an expression dictionary</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Establish a two-way mapping between expressions and IDs, with a dictionary size of 214 expressions.</a:t>
            </a:r>
          </a:p>
        </p:txBody>
      </p:sp>
      <p:sp>
        <p:nvSpPr>
          <p:cNvPr id="21" name="文本框 20"/>
          <p:cNvSpPr txBox="1"/>
          <p:nvPr/>
        </p:nvSpPr>
        <p:spPr>
          <a:xfrm>
            <a:off x="186055" y="3256915"/>
            <a:ext cx="5718810" cy="119888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Encoding of text &amp; emoji sequences</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We use </a:t>
            </a:r>
            <a:r>
              <a:rPr lang="en-US" altLang="zh-CN">
                <a:latin typeface="Arial" panose="020B0604020202020204" pitchFamily="34" charset="0"/>
                <a:cs typeface="Arial" panose="020B0604020202020204" pitchFamily="34" charset="0"/>
                <a:sym typeface="+mn-ea"/>
              </a:rPr>
              <a:t>the Hugging Face’s</a:t>
            </a:r>
            <a:r>
              <a:rPr lang="en-US" altLang="en-US">
                <a:latin typeface="Arial" panose="020B0604020202020204" pitchFamily="34" charset="0"/>
                <a:cs typeface="Arial" panose="020B0604020202020204" pitchFamily="34" charset="0"/>
                <a:sym typeface="+mn-ea"/>
              </a:rPr>
              <a:t> </a:t>
            </a:r>
            <a:r>
              <a:rPr lang="en-US" altLang="zh-CN">
                <a:latin typeface="Arial" panose="020B0604020202020204" pitchFamily="34" charset="0"/>
                <a:cs typeface="Arial" panose="020B0604020202020204" pitchFamily="34" charset="0"/>
                <a:sym typeface="+mn-ea"/>
              </a:rPr>
              <a:t>transformers</a:t>
            </a:r>
            <a:r>
              <a:rPr lang="en-US" altLang="en-US">
                <a:latin typeface="Arial" panose="020B0604020202020204" pitchFamily="34" charset="0"/>
                <a:cs typeface="Arial" panose="020B0604020202020204" pitchFamily="34" charset="0"/>
                <a:sym typeface="+mn-ea"/>
              </a:rPr>
              <a:t> </a:t>
            </a:r>
            <a:r>
              <a:rPr lang="en-US" altLang="zh-CN">
                <a:latin typeface="Arial" panose="020B0604020202020204" pitchFamily="34" charset="0"/>
                <a:cs typeface="Arial" panose="020B0604020202020204" pitchFamily="34" charset="0"/>
                <a:sym typeface="+mn-ea"/>
              </a:rPr>
              <a:t>library and pre-trained Chinese BERT model to encode the </a:t>
            </a:r>
            <a:r>
              <a:rPr lang="en-US" altLang="zh-CN">
                <a:latin typeface="Arial" panose="020B0604020202020204" pitchFamily="34" charset="0"/>
                <a:cs typeface="Arial" panose="020B0604020202020204" pitchFamily="34" charset="0"/>
              </a:rPr>
              <a:t>text context into 768-dimensional semantic vectors. </a:t>
            </a:r>
          </a:p>
        </p:txBody>
      </p:sp>
      <p:sp>
        <p:nvSpPr>
          <p:cNvPr id="28" name="文本框 27"/>
          <p:cNvSpPr txBox="1"/>
          <p:nvPr/>
        </p:nvSpPr>
        <p:spPr>
          <a:xfrm>
            <a:off x="186055" y="4693920"/>
            <a:ext cx="9645650" cy="645160"/>
          </a:xfrm>
          <a:prstGeom prst="rect">
            <a:avLst/>
          </a:prstGeom>
          <a:noFill/>
        </p:spPr>
        <p:txBody>
          <a:bodyPr wrap="square" rtlCol="0">
            <a:spAutoFit/>
          </a:bodyPr>
          <a:lstStyle/>
          <a:p>
            <a:pPr indent="0" algn="l">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Dataset division:</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The training set and test set are divided in a 8:2 ratio</a:t>
            </a:r>
          </a:p>
        </p:txBody>
      </p:sp>
      <p:pic>
        <p:nvPicPr>
          <p:cNvPr id="2" name="图片 1"/>
          <p:cNvPicPr>
            <a:picLocks noChangeAspect="1"/>
          </p:cNvPicPr>
          <p:nvPr/>
        </p:nvPicPr>
        <p:blipFill>
          <a:blip r:embed="rId10"/>
          <a:stretch>
            <a:fillRect/>
          </a:stretch>
        </p:blipFill>
        <p:spPr>
          <a:xfrm>
            <a:off x="6240145" y="959485"/>
            <a:ext cx="5238750" cy="1610995"/>
          </a:xfrm>
          <a:prstGeom prst="rect">
            <a:avLst/>
          </a:prstGeom>
        </p:spPr>
      </p:pic>
      <p:pic>
        <p:nvPicPr>
          <p:cNvPr id="4" name="图片 3"/>
          <p:cNvPicPr>
            <a:picLocks noChangeAspect="1"/>
          </p:cNvPicPr>
          <p:nvPr/>
        </p:nvPicPr>
        <p:blipFill>
          <a:blip r:embed="rId11"/>
          <a:srcRect t="-7381" r="43046" b="16429"/>
          <a:stretch>
            <a:fillRect/>
          </a:stretch>
        </p:blipFill>
        <p:spPr>
          <a:xfrm>
            <a:off x="5904865" y="2294890"/>
            <a:ext cx="6233160" cy="485140"/>
          </a:xfrm>
          <a:prstGeom prst="rect">
            <a:avLst/>
          </a:prstGeom>
        </p:spPr>
      </p:pic>
      <p:pic>
        <p:nvPicPr>
          <p:cNvPr id="9" name="图片 8"/>
          <p:cNvPicPr>
            <a:picLocks noChangeAspect="1"/>
          </p:cNvPicPr>
          <p:nvPr/>
        </p:nvPicPr>
        <p:blipFill>
          <a:blip r:embed="rId12"/>
          <a:stretch>
            <a:fillRect/>
          </a:stretch>
        </p:blipFill>
        <p:spPr>
          <a:xfrm>
            <a:off x="6240145" y="2875915"/>
            <a:ext cx="5129530" cy="1960880"/>
          </a:xfrm>
          <a:prstGeom prst="rect">
            <a:avLst/>
          </a:prstGeom>
        </p:spPr>
      </p:pic>
      <p:pic>
        <p:nvPicPr>
          <p:cNvPr id="10" name="图片 9"/>
          <p:cNvPicPr>
            <a:picLocks noChangeAspect="1"/>
          </p:cNvPicPr>
          <p:nvPr/>
        </p:nvPicPr>
        <p:blipFill>
          <a:blip r:embed="rId13"/>
          <a:stretch>
            <a:fillRect/>
          </a:stretch>
        </p:blipFill>
        <p:spPr>
          <a:xfrm>
            <a:off x="297180" y="5516245"/>
            <a:ext cx="6419850" cy="723900"/>
          </a:xfrm>
          <a:prstGeom prst="rect">
            <a:avLst/>
          </a:prstGeom>
        </p:spPr>
      </p:pic>
      <p:pic>
        <p:nvPicPr>
          <p:cNvPr id="11" name="3D 模型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4"/>
          <a:stretch>
            <a:fillRect/>
          </a:stretch>
        </p:blipFill>
        <p:spPr>
          <a:xfrm>
            <a:off x="9457055" y="4932680"/>
            <a:ext cx="1009650" cy="1006475"/>
          </a:xfrm>
          <a:prstGeom prst="rect">
            <a:avLst/>
          </a:prstGeom>
        </p:spPr>
      </p:pic>
      <p:pic>
        <p:nvPicPr>
          <p:cNvPr id="16" name="3D 模型 1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5"/>
          <a:stretch>
            <a:fillRect/>
          </a:stretch>
        </p:blipFill>
        <p:spPr>
          <a:xfrm>
            <a:off x="6717030" y="4932680"/>
            <a:ext cx="1040130" cy="1043940"/>
          </a:xfrm>
          <a:prstGeom prst="rect">
            <a:avLst/>
          </a:prstGeom>
        </p:spPr>
      </p:pic>
      <p:sp>
        <p:nvSpPr>
          <p:cNvPr id="17" name="文本框 16"/>
          <p:cNvSpPr txBox="1"/>
          <p:nvPr/>
        </p:nvSpPr>
        <p:spPr>
          <a:xfrm>
            <a:off x="8322945" y="5339080"/>
            <a:ext cx="100838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1</a:t>
            </a:r>
          </a:p>
        </p:txBody>
      </p:sp>
      <p:sp>
        <p:nvSpPr>
          <p:cNvPr id="18" name="右箭头 17"/>
          <p:cNvSpPr/>
          <p:nvPr/>
        </p:nvSpPr>
        <p:spPr>
          <a:xfrm>
            <a:off x="7798435" y="5429885"/>
            <a:ext cx="534670" cy="2057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右箭头 18"/>
          <p:cNvSpPr/>
          <p:nvPr/>
        </p:nvSpPr>
        <p:spPr>
          <a:xfrm>
            <a:off x="10514330" y="5367655"/>
            <a:ext cx="596900" cy="3194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nvSpPr>
        <p:spPr>
          <a:xfrm>
            <a:off x="11191240" y="5339080"/>
            <a:ext cx="100838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2</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17" grpId="0"/>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Model Design &amp; Training</a:t>
            </a:r>
          </a:p>
        </p:txBody>
      </p:sp>
      <mc:AlternateContent xmlns:mc="http://schemas.openxmlformats.org/markup-compatibility/2006" xmlns:p14="http://schemas.microsoft.com/office/powerpoint/2010/main">
        <mc:Choice Requires="p14">
          <p:contentPart p14:bwMode="auto" r:id="rId2">
            <p14:nvContentPartPr>
              <p14:cNvPr id="12" name="墨迹 11"/>
              <p14:cNvContentPartPr/>
              <p14:nvPr/>
            </p14:nvContentPartPr>
            <p14:xfrm>
              <a:off x="2787650" y="2294890"/>
              <a:ext cx="511810" cy="294640"/>
            </p14:xfrm>
          </p:contentPart>
        </mc:Choice>
        <mc:Fallback xmlns="">
          <p:pic>
            <p:nvPicPr>
              <p:cNvPr id="12" name="墨迹 11"/>
            </p:nvPicPr>
            <p:blipFill>
              <a:blip r:embed="rId3"/>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3" name="墨迹 12"/>
              <p14:cNvContentPartPr/>
              <p14:nvPr/>
            </p14:nvContentPartPr>
            <p14:xfrm>
              <a:off x="3129280" y="2352675"/>
              <a:ext cx="421640" cy="139065"/>
            </p14:xfrm>
          </p:contentPart>
        </mc:Choice>
        <mc:Fallback xmlns="">
          <p:pic>
            <p:nvPicPr>
              <p:cNvPr id="13" name="墨迹 12"/>
            </p:nvPicPr>
            <p:blipFill>
              <a:blip r:embed="rId5"/>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4" name="墨迹 13"/>
              <p14:cNvContentPartPr/>
              <p14:nvPr/>
            </p14:nvContentPartPr>
            <p14:xfrm>
              <a:off x="3006725" y="2327275"/>
              <a:ext cx="361950" cy="391795"/>
            </p14:xfrm>
          </p:contentPart>
        </mc:Choice>
        <mc:Fallback xmlns="">
          <p:pic>
            <p:nvPicPr>
              <p:cNvPr id="14" name="墨迹 13"/>
            </p:nvPicPr>
            <p:blipFill>
              <a:blip r:embed="rId7"/>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5" name="墨迹 14"/>
              <p14:cNvContentPartPr/>
              <p14:nvPr/>
            </p14:nvContentPartPr>
            <p14:xfrm>
              <a:off x="3032125" y="2428240"/>
              <a:ext cx="383540" cy="205740"/>
            </p14:xfrm>
          </p:contentPart>
        </mc:Choice>
        <mc:Fallback xmlns="">
          <p:pic>
            <p:nvPicPr>
              <p:cNvPr id="15" name="墨迹 14"/>
            </p:nvPicPr>
            <p:blipFill>
              <a:blip r:embed="rId9"/>
            </p:blipFill>
            <p:spPr>
              <a:xfrm>
                <a:off x="3032125" y="2428240"/>
                <a:ext cx="383540" cy="205740"/>
              </a:xfrm>
              <a:prstGeom prst="rect"/>
            </p:spPr>
          </p:pic>
        </mc:Fallback>
      </mc:AlternateContent>
      <p:sp>
        <p:nvSpPr>
          <p:cNvPr id="20" name="文本框 19"/>
          <p:cNvSpPr txBox="1"/>
          <p:nvPr/>
        </p:nvSpPr>
        <p:spPr>
          <a:xfrm>
            <a:off x="186055" y="1015365"/>
            <a:ext cx="5718810" cy="175323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highlight>
                  <a:srgbClr val="FFFF00"/>
                </a:highlight>
                <a:latin typeface="Arial" panose="020B0604020202020204" pitchFamily="34" charset="0"/>
                <a:cs typeface="Arial" panose="020B0604020202020204" pitchFamily="34" charset="0"/>
              </a:rPr>
              <a:t>Dual-branch LSTM fusion model</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Special recurrent neural networks, capable of effectively capturing long-term dependencies in sequences</a:t>
            </a:r>
          </a:p>
          <a:p>
            <a:pPr indent="0" algn="l">
              <a:buClrTx/>
              <a:buSzTx/>
              <a:buFont typeface="Arial" panose="020B0604020202020204" pitchFamily="34" charset="0"/>
              <a:buNone/>
            </a:pPr>
            <a:endParaRPr lang="en-US" altLang="zh-CN">
              <a:latin typeface="Arial" panose="020B0604020202020204" pitchFamily="34" charset="0"/>
              <a:cs typeface="Arial" panose="020B0604020202020204" pitchFamily="34" charset="0"/>
            </a:endParaRPr>
          </a:p>
          <a:p>
            <a:pPr marL="285750" indent="-285750" algn="l">
              <a:buClrTx/>
              <a:buSzTx/>
              <a:buFont typeface="Arial" panose="020B0604020202020204" pitchFamily="34" charset="0"/>
              <a:buChar char="•"/>
            </a:pPr>
            <a:endParaRPr lang="en-US" altLang="zh-CN">
              <a:latin typeface="Arial" panose="020B0604020202020204" pitchFamily="34" charset="0"/>
              <a:cs typeface="Arial" panose="020B0604020202020204" pitchFamily="34" charset="0"/>
            </a:endParaRPr>
          </a:p>
        </p:txBody>
      </p:sp>
      <p:sp>
        <p:nvSpPr>
          <p:cNvPr id="21" name="文本框 20"/>
          <p:cNvSpPr txBox="1"/>
          <p:nvPr/>
        </p:nvSpPr>
        <p:spPr>
          <a:xfrm>
            <a:off x="227330" y="2230120"/>
            <a:ext cx="5718810" cy="230695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sym typeface="+mn-ea"/>
              </a:rPr>
              <a:t>Expression sequence branching</a:t>
            </a:r>
            <a:endParaRPr lang="en-US" altLang="zh-CN" b="1">
              <a:latin typeface="Arial" panose="020B0604020202020204" pitchFamily="34" charset="0"/>
              <a:cs typeface="Arial" panose="020B0604020202020204" pitchFamily="34" charset="0"/>
            </a:endParaRP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sym typeface="+mn-ea"/>
              </a:rPr>
              <a:t>Embedding layer (64 dimensions) </a:t>
            </a:r>
            <a:r>
              <a:rPr lang="en-US" altLang="en-US">
                <a:latin typeface="Arial" panose="020B0604020202020204" pitchFamily="34" charset="0"/>
                <a:cs typeface="Arial" panose="020B0604020202020204" pitchFamily="34" charset="0"/>
                <a:sym typeface="+mn-ea"/>
              </a:rPr>
              <a:t>→</a:t>
            </a:r>
            <a:r>
              <a:rPr lang="en-US" altLang="zh-CN">
                <a:latin typeface="Arial" panose="020B0604020202020204" pitchFamily="34" charset="0"/>
                <a:cs typeface="Arial" panose="020B0604020202020204" pitchFamily="34" charset="0"/>
                <a:sym typeface="+mn-ea"/>
              </a:rPr>
              <a:t> LSTM layer (128 dimensions), capturing the temporal dependencies of the expression sequence</a:t>
            </a:r>
          </a:p>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Semantic branch of the text</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The Dense layer (with ReLU activation) reduces the 768-dimensional text vector to 128 dimensions, matching the dimension of the expression branch.</a:t>
            </a:r>
          </a:p>
        </p:txBody>
      </p:sp>
      <p:sp>
        <p:nvSpPr>
          <p:cNvPr id="28" name="文本框 27"/>
          <p:cNvSpPr txBox="1"/>
          <p:nvPr/>
        </p:nvSpPr>
        <p:spPr>
          <a:xfrm>
            <a:off x="295275" y="4537075"/>
            <a:ext cx="9645650" cy="119888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Integration and Prediction</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The Concatenate layer combines the features from the two branches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The Dropout layer (0.3) reduces overfitting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The Dense layer (softmax) outputs the probability distribution of expressions</a:t>
            </a:r>
          </a:p>
        </p:txBody>
      </p:sp>
      <p:pic>
        <p:nvPicPr>
          <p:cNvPr id="11" name="3D 模型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0"/>
          <a:stretch>
            <a:fillRect/>
          </a:stretch>
        </p:blipFill>
        <p:spPr>
          <a:xfrm>
            <a:off x="10064750" y="5735955"/>
            <a:ext cx="1009650" cy="1006475"/>
          </a:xfrm>
          <a:prstGeom prst="rect">
            <a:avLst/>
          </a:prstGeom>
        </p:spPr>
      </p:pic>
      <p:pic>
        <p:nvPicPr>
          <p:cNvPr id="16" name="3D 模型 1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1"/>
          <a:stretch>
            <a:fillRect/>
          </a:stretch>
        </p:blipFill>
        <p:spPr>
          <a:xfrm>
            <a:off x="1114425" y="5735955"/>
            <a:ext cx="1040130" cy="1043940"/>
          </a:xfrm>
          <a:prstGeom prst="rect">
            <a:avLst/>
          </a:prstGeom>
        </p:spPr>
      </p:pic>
      <p:pic>
        <p:nvPicPr>
          <p:cNvPr id="17" name="图片 16"/>
          <p:cNvPicPr>
            <a:picLocks noChangeAspect="1"/>
          </p:cNvPicPr>
          <p:nvPr/>
        </p:nvPicPr>
        <p:blipFill>
          <a:blip r:embed="rId12"/>
          <a:stretch>
            <a:fillRect/>
          </a:stretch>
        </p:blipFill>
        <p:spPr>
          <a:xfrm>
            <a:off x="6616700" y="1015365"/>
            <a:ext cx="4618990" cy="2283460"/>
          </a:xfrm>
          <a:prstGeom prst="rect">
            <a:avLst/>
          </a:prstGeom>
        </p:spPr>
      </p:pic>
      <p:pic>
        <p:nvPicPr>
          <p:cNvPr id="18" name="图片 17"/>
          <p:cNvPicPr>
            <a:picLocks noChangeAspect="1"/>
          </p:cNvPicPr>
          <p:nvPr/>
        </p:nvPicPr>
        <p:blipFill>
          <a:blip r:embed="rId13"/>
          <a:stretch>
            <a:fillRect/>
          </a:stretch>
        </p:blipFill>
        <p:spPr>
          <a:xfrm>
            <a:off x="6494145" y="3204845"/>
            <a:ext cx="5227320" cy="1135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Model Design &amp; Training</a:t>
            </a:r>
          </a:p>
        </p:txBody>
      </p:sp>
      <mc:AlternateContent xmlns:mc="http://schemas.openxmlformats.org/markup-compatibility/2006" xmlns:p14="http://schemas.microsoft.com/office/powerpoint/2010/main">
        <mc:Choice Requires="p14">
          <p:contentPart p14:bwMode="auto" r:id="rId3">
            <p14:nvContentPartPr>
              <p14:cNvPr id="12" name="墨迹 11"/>
              <p14:cNvContentPartPr/>
              <p14:nvPr/>
            </p14:nvContentPartPr>
            <p14:xfrm>
              <a:off x="2787650" y="2294890"/>
              <a:ext cx="511810" cy="294640"/>
            </p14:xfrm>
          </p:contentPart>
        </mc:Choice>
        <mc:Fallback xmlns="">
          <p:pic>
            <p:nvPicPr>
              <p:cNvPr id="12" name="墨迹 11"/>
            </p:nvPicPr>
            <p:blipFill>
              <a:blip r:embed="rId4"/>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3" name="墨迹 12"/>
              <p14:cNvContentPartPr/>
              <p14:nvPr/>
            </p14:nvContentPartPr>
            <p14:xfrm>
              <a:off x="3129280" y="2352675"/>
              <a:ext cx="421640" cy="139065"/>
            </p14:xfrm>
          </p:contentPart>
        </mc:Choice>
        <mc:Fallback xmlns="">
          <p:pic>
            <p:nvPicPr>
              <p:cNvPr id="13" name="墨迹 12"/>
            </p:nvPicPr>
            <p:blipFill>
              <a:blip r:embed="rId6"/>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4" name="墨迹 13"/>
              <p14:cNvContentPartPr/>
              <p14:nvPr/>
            </p14:nvContentPartPr>
            <p14:xfrm>
              <a:off x="3006725" y="2327275"/>
              <a:ext cx="361950" cy="391795"/>
            </p14:xfrm>
          </p:contentPart>
        </mc:Choice>
        <mc:Fallback xmlns="">
          <p:pic>
            <p:nvPicPr>
              <p:cNvPr id="14" name="墨迹 13"/>
            </p:nvPicPr>
            <p:blipFill>
              <a:blip r:embed="rId8"/>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5" name="墨迹 14"/>
              <p14:cNvContentPartPr/>
              <p14:nvPr/>
            </p14:nvContentPartPr>
            <p14:xfrm>
              <a:off x="3032125" y="2428240"/>
              <a:ext cx="383540" cy="205740"/>
            </p14:xfrm>
          </p:contentPart>
        </mc:Choice>
        <mc:Fallback xmlns="">
          <p:pic>
            <p:nvPicPr>
              <p:cNvPr id="15" name="墨迹 14"/>
            </p:nvPicPr>
            <p:blipFill>
              <a:blip r:embed="rId10"/>
            </p:blipFill>
            <p:spPr>
              <a:xfrm>
                <a:off x="3032125" y="2428240"/>
                <a:ext cx="383540" cy="205740"/>
              </a:xfrm>
              <a:prstGeom prst="rect"/>
            </p:spPr>
          </p:pic>
        </mc:Fallback>
      </mc:AlternateContent>
      <p:sp>
        <p:nvSpPr>
          <p:cNvPr id="20" name="文本框 19"/>
          <p:cNvSpPr txBox="1"/>
          <p:nvPr/>
        </p:nvSpPr>
        <p:spPr>
          <a:xfrm>
            <a:off x="186055" y="1015365"/>
            <a:ext cx="5718810" cy="1476375"/>
          </a:xfrm>
          <a:prstGeom prst="rect">
            <a:avLst/>
          </a:prstGeom>
          <a:noFill/>
        </p:spPr>
        <p:txBody>
          <a:bodyPr wrap="square" rtlCol="0">
            <a:spAutoFit/>
          </a:bodyPr>
          <a:lstStyle/>
          <a:p>
            <a:pPr indent="0" algn="l">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Optimizer: Adam</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An adaptive learning rate optimizer, adjust the learning rate and model parameters dynamically based on the gradient of the parameters.</a:t>
            </a:r>
          </a:p>
          <a:p>
            <a:pPr marL="285750" indent="-285750" algn="l">
              <a:buClrTx/>
              <a:buSzTx/>
              <a:buFont typeface="Arial" panose="020B0604020202020204" pitchFamily="34" charset="0"/>
              <a:buChar char="•"/>
            </a:pPr>
            <a:endParaRPr lang="en-US" altLang="zh-CN">
              <a:latin typeface="Arial" panose="020B0604020202020204" pitchFamily="34" charset="0"/>
              <a:cs typeface="Arial" panose="020B0604020202020204" pitchFamily="34" charset="0"/>
            </a:endParaRPr>
          </a:p>
        </p:txBody>
      </p:sp>
      <p:sp>
        <p:nvSpPr>
          <p:cNvPr id="21" name="文本框 20"/>
          <p:cNvSpPr txBox="1"/>
          <p:nvPr/>
        </p:nvSpPr>
        <p:spPr>
          <a:xfrm>
            <a:off x="227330" y="2230120"/>
            <a:ext cx="5718810" cy="1476375"/>
          </a:xfrm>
          <a:prstGeom prst="rect">
            <a:avLst/>
          </a:prstGeom>
          <a:noFill/>
        </p:spPr>
        <p:txBody>
          <a:bodyPr wrap="square" rtlCol="0">
            <a:spAutoFit/>
          </a:bodyPr>
          <a:lstStyle/>
          <a:p>
            <a:pPr indent="0" algn="l">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Loss function: Sparse Categorical Cross Entropy</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measures the gap between the model's predicted results and the true labels, serves as the "commander" for updating model parameters.</a:t>
            </a:r>
          </a:p>
          <a:p>
            <a:pPr indent="0" algn="l">
              <a:buClrTx/>
              <a:buSzTx/>
              <a:buFont typeface="Arial" panose="020B0604020202020204" pitchFamily="34" charset="0"/>
              <a:buNone/>
            </a:pPr>
            <a:r>
              <a:rPr lang="en-US" altLang="zh-CN" b="1">
                <a:latin typeface="Arial" panose="020B0604020202020204" pitchFamily="34" charset="0"/>
                <a:cs typeface="Arial" panose="020B0604020202020204" pitchFamily="34" charset="0"/>
              </a:rPr>
              <a:t>Training parameters</a:t>
            </a:r>
            <a:r>
              <a:rPr lang="en-US" altLang="zh-CN">
                <a:latin typeface="Arial" panose="020B0604020202020204" pitchFamily="34" charset="0"/>
                <a:cs typeface="Arial" panose="020B0604020202020204" pitchFamily="34" charset="0"/>
              </a:rPr>
              <a:t>: 10 epochs, batch_size = 32</a:t>
            </a:r>
          </a:p>
        </p:txBody>
      </p:sp>
      <p:sp>
        <p:nvSpPr>
          <p:cNvPr id="28" name="文本框 27"/>
          <p:cNvSpPr txBox="1"/>
          <p:nvPr/>
        </p:nvSpPr>
        <p:spPr>
          <a:xfrm>
            <a:off x="102870" y="3706495"/>
            <a:ext cx="7969250" cy="2377440"/>
          </a:xfrm>
          <a:prstGeom prst="rect">
            <a:avLst/>
          </a:prstGeom>
          <a:noFill/>
        </p:spPr>
        <p:txBody>
          <a:bodyPr wrap="square" rtlCol="0">
            <a:no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Training effect</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The training accuracy rate has increased from 0.3029 to 0.7522, while the validation accuracy rate remains stable at 0.52 - 0.59.</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Both the training and validation losses have continued to decrease, and the model has achieved effective convergence (with a slight overfitting issue)</a:t>
            </a:r>
          </a:p>
        </p:txBody>
      </p:sp>
      <p:pic>
        <p:nvPicPr>
          <p:cNvPr id="16" name="3D 模型 1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1"/>
          <a:stretch>
            <a:fillRect/>
          </a:stretch>
        </p:blipFill>
        <p:spPr>
          <a:xfrm>
            <a:off x="6746240" y="5189855"/>
            <a:ext cx="899795" cy="903605"/>
          </a:xfrm>
          <a:prstGeom prst="rect">
            <a:avLst/>
          </a:prstGeom>
        </p:spPr>
      </p:pic>
      <p:pic>
        <p:nvPicPr>
          <p:cNvPr id="4" name="图片 3"/>
          <p:cNvPicPr>
            <a:picLocks noChangeAspect="1"/>
          </p:cNvPicPr>
          <p:nvPr/>
        </p:nvPicPr>
        <p:blipFill>
          <a:blip r:embed="rId12"/>
          <a:stretch>
            <a:fillRect/>
          </a:stretch>
        </p:blipFill>
        <p:spPr>
          <a:xfrm>
            <a:off x="7934960" y="3870960"/>
            <a:ext cx="3785235" cy="2776855"/>
          </a:xfrm>
          <a:prstGeom prst="rect">
            <a:avLst/>
          </a:prstGeom>
        </p:spPr>
      </p:pic>
      <p:pic>
        <p:nvPicPr>
          <p:cNvPr id="7" name="图片 6"/>
          <p:cNvPicPr>
            <a:picLocks noChangeAspect="1"/>
          </p:cNvPicPr>
          <p:nvPr/>
        </p:nvPicPr>
        <p:blipFill>
          <a:blip r:embed="rId13"/>
          <a:stretch>
            <a:fillRect/>
          </a:stretch>
        </p:blipFill>
        <p:spPr>
          <a:xfrm>
            <a:off x="7646035" y="1217930"/>
            <a:ext cx="3574415" cy="2653030"/>
          </a:xfrm>
          <a:prstGeom prst="rect">
            <a:avLst/>
          </a:prstGeom>
        </p:spPr>
      </p:pic>
      <p:pic>
        <p:nvPicPr>
          <p:cNvPr id="121" name="Google Shape;121;p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preferRelativeResize="0"/>
          <p:nvPr/>
        </p:nvPicPr>
        <p:blipFill rotWithShape="1">
          <a:blip r:embed="rId14"/>
          <a:srcRect/>
          <a:stretch>
            <a:fillRect/>
          </a:stretch>
        </p:blipFill>
        <p:spPr>
          <a:xfrm>
            <a:off x="3649345" y="5189855"/>
            <a:ext cx="749300" cy="965835"/>
          </a:xfrm>
          <a:prstGeom prst="rect">
            <a:avLst/>
          </a:prstGeom>
          <a:noFill/>
          <a:ln>
            <a:noFill/>
          </a:ln>
        </p:spPr>
      </p:pic>
      <p:pic>
        <p:nvPicPr>
          <p:cNvPr id="8" name="3D 模型 2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custDataLst>
              <p:tags r:id="rId1"/>
            </p:custDataLst>
          </p:nvPr>
        </p:nvPicPr>
        <p:blipFill>
          <a:blip r:embed="rId15"/>
          <a:stretch>
            <a:fillRect/>
          </a:stretch>
        </p:blipFill>
        <p:spPr>
          <a:xfrm>
            <a:off x="337185" y="5189855"/>
            <a:ext cx="1057910" cy="1068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Mining of Emoji Order Rules</a:t>
            </a:r>
          </a:p>
        </p:txBody>
      </p:sp>
      <mc:AlternateContent xmlns:mc="http://schemas.openxmlformats.org/markup-compatibility/2006" xmlns:p14="http://schemas.microsoft.com/office/powerpoint/2010/main">
        <mc:Choice Requires="p14">
          <p:contentPart p14:bwMode="auto" r:id="rId3">
            <p14:nvContentPartPr>
              <p14:cNvPr id="12" name="墨迹 11"/>
              <p14:cNvContentPartPr/>
              <p14:nvPr/>
            </p14:nvContentPartPr>
            <p14:xfrm>
              <a:off x="2787650" y="2294890"/>
              <a:ext cx="511810" cy="294640"/>
            </p14:xfrm>
          </p:contentPart>
        </mc:Choice>
        <mc:Fallback xmlns="">
          <p:pic>
            <p:nvPicPr>
              <p:cNvPr id="12" name="墨迹 11"/>
            </p:nvPicPr>
            <p:blipFill>
              <a:blip r:embed="rId4"/>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3" name="墨迹 12"/>
              <p14:cNvContentPartPr/>
              <p14:nvPr/>
            </p14:nvContentPartPr>
            <p14:xfrm>
              <a:off x="3129280" y="2352675"/>
              <a:ext cx="421640" cy="139065"/>
            </p14:xfrm>
          </p:contentPart>
        </mc:Choice>
        <mc:Fallback xmlns="">
          <p:pic>
            <p:nvPicPr>
              <p:cNvPr id="13" name="墨迹 12"/>
            </p:nvPicPr>
            <p:blipFill>
              <a:blip r:embed="rId6"/>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4" name="墨迹 13"/>
              <p14:cNvContentPartPr/>
              <p14:nvPr/>
            </p14:nvContentPartPr>
            <p14:xfrm>
              <a:off x="3006725" y="2327275"/>
              <a:ext cx="361950" cy="391795"/>
            </p14:xfrm>
          </p:contentPart>
        </mc:Choice>
        <mc:Fallback xmlns="">
          <p:pic>
            <p:nvPicPr>
              <p:cNvPr id="14" name="墨迹 13"/>
            </p:nvPicPr>
            <p:blipFill>
              <a:blip r:embed="rId8"/>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5" name="墨迹 14"/>
              <p14:cNvContentPartPr/>
              <p14:nvPr/>
            </p14:nvContentPartPr>
            <p14:xfrm>
              <a:off x="3032125" y="2428240"/>
              <a:ext cx="383540" cy="205740"/>
            </p14:xfrm>
          </p:contentPart>
        </mc:Choice>
        <mc:Fallback xmlns="">
          <p:pic>
            <p:nvPicPr>
              <p:cNvPr id="15" name="墨迹 14"/>
            </p:nvPicPr>
            <p:blipFill>
              <a:blip r:embed="rId10"/>
            </p:blipFill>
            <p:spPr>
              <a:xfrm>
                <a:off x="3032125" y="2428240"/>
                <a:ext cx="383540" cy="205740"/>
              </a:xfrm>
              <a:prstGeom prst="rect"/>
            </p:spPr>
          </p:pic>
        </mc:Fallback>
      </mc:AlternateContent>
      <p:sp>
        <p:nvSpPr>
          <p:cNvPr id="20" name="文本框 19"/>
          <p:cNvSpPr txBox="1"/>
          <p:nvPr/>
        </p:nvSpPr>
        <p:spPr>
          <a:xfrm>
            <a:off x="186055" y="1015365"/>
            <a:ext cx="6304915" cy="175323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Basic prediction verification</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Text "I had an extremely happy birthday today!" + Prefix expression [cake], the model's top 3 predictions are [laughing] (0.336), [cake] (0.165), [too happy] (0.115), which conforms to the logical expression of emotions in the context of a birthday celebration.</a:t>
            </a:r>
          </a:p>
        </p:txBody>
      </p:sp>
      <p:sp>
        <p:nvSpPr>
          <p:cNvPr id="21" name="文本框 20"/>
          <p:cNvSpPr txBox="1"/>
          <p:nvPr/>
        </p:nvSpPr>
        <p:spPr>
          <a:xfrm>
            <a:off x="227330" y="3198495"/>
            <a:ext cx="5718810" cy="230695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Context - Facial Expression Association Rules</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High-frequency facial expressions in the birthday context: [I love you]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[I love you] (9 times), [cake]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[cake] (6 times), [I love you]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[cake] (4 times)</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Repeated expressions enhance emotions / themes, emotional expressions + theme expressions achieve dual expression, same-polarity expressions maintain emotional tone</a:t>
            </a:r>
          </a:p>
        </p:txBody>
      </p:sp>
      <p:pic>
        <p:nvPicPr>
          <p:cNvPr id="2" name="图片 1"/>
          <p:cNvPicPr>
            <a:picLocks noChangeAspect="1"/>
          </p:cNvPicPr>
          <p:nvPr/>
        </p:nvPicPr>
        <p:blipFill>
          <a:blip r:embed="rId11"/>
          <a:stretch>
            <a:fillRect/>
          </a:stretch>
        </p:blipFill>
        <p:spPr>
          <a:xfrm>
            <a:off x="6594475" y="1015365"/>
            <a:ext cx="5133975" cy="1914525"/>
          </a:xfrm>
          <a:prstGeom prst="rect">
            <a:avLst/>
          </a:prstGeom>
        </p:spPr>
      </p:pic>
      <p:pic>
        <p:nvPicPr>
          <p:cNvPr id="9" name="图片 8"/>
          <p:cNvPicPr>
            <a:picLocks noChangeAspect="1"/>
          </p:cNvPicPr>
          <p:nvPr/>
        </p:nvPicPr>
        <p:blipFill>
          <a:blip r:embed="rId12"/>
          <a:srcRect t="4984" r="30003"/>
          <a:stretch>
            <a:fillRect/>
          </a:stretch>
        </p:blipFill>
        <p:spPr>
          <a:xfrm>
            <a:off x="6024245" y="2428240"/>
            <a:ext cx="6889115" cy="661035"/>
          </a:xfrm>
          <a:prstGeom prst="rect">
            <a:avLst/>
          </a:prstGeom>
          <a:noFill/>
          <a:ln>
            <a:noFill/>
          </a:ln>
        </p:spPr>
      </p:pic>
      <p:pic>
        <p:nvPicPr>
          <p:cNvPr id="10" name="图片 9"/>
          <p:cNvPicPr>
            <a:picLocks noChangeAspect="1"/>
          </p:cNvPicPr>
          <p:nvPr/>
        </p:nvPicPr>
        <p:blipFill>
          <a:blip r:embed="rId13"/>
          <a:stretch>
            <a:fillRect/>
          </a:stretch>
        </p:blipFill>
        <p:spPr>
          <a:xfrm>
            <a:off x="6898640" y="3079115"/>
            <a:ext cx="3476625" cy="1962150"/>
          </a:xfrm>
          <a:prstGeom prst="rect">
            <a:avLst/>
          </a:prstGeom>
        </p:spPr>
      </p:pic>
      <p:pic>
        <p:nvPicPr>
          <p:cNvPr id="11" name="图片 10"/>
          <p:cNvPicPr>
            <a:picLocks noChangeAspect="1"/>
          </p:cNvPicPr>
          <p:nvPr/>
        </p:nvPicPr>
        <p:blipFill>
          <a:blip r:embed="rId14"/>
          <a:srcRect l="4091" t="3946" r="24650"/>
          <a:stretch>
            <a:fillRect/>
          </a:stretch>
        </p:blipFill>
        <p:spPr>
          <a:xfrm>
            <a:off x="5946140" y="4695190"/>
            <a:ext cx="6039485" cy="494665"/>
          </a:xfrm>
          <a:prstGeom prst="rect">
            <a:avLst/>
          </a:prstGeom>
          <a:noFill/>
          <a:ln>
            <a:noFill/>
          </a:ln>
        </p:spPr>
      </p:pic>
      <p:pic>
        <p:nvPicPr>
          <p:cNvPr id="43" name="3D 模型 4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nvPicPr>
        <p:blipFill>
          <a:blip r:embed="rId15"/>
          <a:stretch>
            <a:fillRect/>
          </a:stretch>
        </p:blipFill>
        <p:spPr>
          <a:xfrm>
            <a:off x="6898640" y="5282565"/>
            <a:ext cx="1244600" cy="1248410"/>
          </a:xfrm>
          <a:prstGeom prst="rect">
            <a:avLst/>
          </a:prstGeom>
        </p:spPr>
      </p:pic>
      <p:pic>
        <p:nvPicPr>
          <p:cNvPr id="22" name="3D 模型 2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Grp="1" noRot="1" noChangeAspect="1" noMove="1" noResize="1" noEditPoints="1" noAdjustHandles="1" noChangeArrowheads="1" noChangeShapeType="1" noCrop="1"/>
          </p:cNvPicPr>
          <p:nvPr>
            <p:custDataLst>
              <p:tags r:id="rId1"/>
            </p:custDataLst>
          </p:nvPr>
        </p:nvPicPr>
        <p:blipFill>
          <a:blip r:embed="rId16"/>
          <a:stretch>
            <a:fillRect/>
          </a:stretch>
        </p:blipFill>
        <p:spPr>
          <a:xfrm rot="2710834">
            <a:off x="9476105" y="5279390"/>
            <a:ext cx="1151890" cy="1156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5" name="文本框 4"/>
          <p:cNvSpPr txBox="1"/>
          <p:nvPr/>
        </p:nvSpPr>
        <p:spPr>
          <a:xfrm>
            <a:off x="2621280" y="375920"/>
            <a:ext cx="6950075" cy="583565"/>
          </a:xfrm>
          <a:prstGeom prst="rect">
            <a:avLst/>
          </a:prstGeom>
          <a:noFill/>
        </p:spPr>
        <p:txBody>
          <a:bodyPr wrap="square" rtlCol="0">
            <a:spAutoFit/>
          </a:bodyPr>
          <a:lstStyle/>
          <a:p>
            <a:pPr algn="ctr"/>
            <a:r>
              <a:rPr lang="en-US" altLang="zh-CN" sz="3200" b="1">
                <a:latin typeface="Arial" panose="020B0604020202020204" pitchFamily="34" charset="0"/>
                <a:cs typeface="Arial" panose="020B0604020202020204" pitchFamily="34" charset="0"/>
              </a:rPr>
              <a:t>Mining of Emoji Order Rules</a:t>
            </a:r>
          </a:p>
        </p:txBody>
      </p:sp>
      <mc:AlternateContent xmlns:mc="http://schemas.openxmlformats.org/markup-compatibility/2006" xmlns:p14="http://schemas.microsoft.com/office/powerpoint/2010/main">
        <mc:Choice Requires="p14">
          <p:contentPart p14:bwMode="auto" r:id="rId2">
            <p14:nvContentPartPr>
              <p14:cNvPr id="12" name="墨迹 11"/>
              <p14:cNvContentPartPr/>
              <p14:nvPr/>
            </p14:nvContentPartPr>
            <p14:xfrm>
              <a:off x="2787650" y="2294890"/>
              <a:ext cx="511810" cy="294640"/>
            </p14:xfrm>
          </p:contentPart>
        </mc:Choice>
        <mc:Fallback xmlns="">
          <p:pic>
            <p:nvPicPr>
              <p:cNvPr id="12" name="墨迹 11"/>
            </p:nvPicPr>
            <p:blipFill>
              <a:blip r:embed="rId3"/>
            </p:blipFill>
            <p:spPr>
              <a:xfrm>
                <a:off x="2787650" y="2294890"/>
                <a:ext cx="511810" cy="294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3" name="墨迹 12"/>
              <p14:cNvContentPartPr/>
              <p14:nvPr/>
            </p14:nvContentPartPr>
            <p14:xfrm>
              <a:off x="3129280" y="2352675"/>
              <a:ext cx="421640" cy="139065"/>
            </p14:xfrm>
          </p:contentPart>
        </mc:Choice>
        <mc:Fallback xmlns="">
          <p:pic>
            <p:nvPicPr>
              <p:cNvPr id="13" name="墨迹 12"/>
            </p:nvPicPr>
            <p:blipFill>
              <a:blip r:embed="rId5"/>
            </p:blipFill>
            <p:spPr>
              <a:xfrm>
                <a:off x="3129280" y="2352675"/>
                <a:ext cx="421640" cy="139065"/>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4" name="墨迹 13"/>
              <p14:cNvContentPartPr/>
              <p14:nvPr/>
            </p14:nvContentPartPr>
            <p14:xfrm>
              <a:off x="3006725" y="2327275"/>
              <a:ext cx="361950" cy="391795"/>
            </p14:xfrm>
          </p:contentPart>
        </mc:Choice>
        <mc:Fallback xmlns="">
          <p:pic>
            <p:nvPicPr>
              <p:cNvPr id="14" name="墨迹 13"/>
            </p:nvPicPr>
            <p:blipFill>
              <a:blip r:embed="rId7"/>
            </p:blipFill>
            <p:spPr>
              <a:xfrm>
                <a:off x="3006725" y="2327275"/>
                <a:ext cx="361950" cy="391795"/>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5" name="墨迹 14"/>
              <p14:cNvContentPartPr/>
              <p14:nvPr/>
            </p14:nvContentPartPr>
            <p14:xfrm>
              <a:off x="3032125" y="2428240"/>
              <a:ext cx="383540" cy="205740"/>
            </p14:xfrm>
          </p:contentPart>
        </mc:Choice>
        <mc:Fallback xmlns="">
          <p:pic>
            <p:nvPicPr>
              <p:cNvPr id="15" name="墨迹 14"/>
            </p:nvPicPr>
            <p:blipFill>
              <a:blip r:embed="rId9"/>
            </p:blipFill>
            <p:spPr>
              <a:xfrm>
                <a:off x="3032125" y="2428240"/>
                <a:ext cx="383540" cy="205740"/>
              </a:xfrm>
              <a:prstGeom prst="rect"/>
            </p:spPr>
          </p:pic>
        </mc:Fallback>
      </mc:AlternateContent>
      <p:sp>
        <p:nvSpPr>
          <p:cNvPr id="20" name="文本框 19"/>
          <p:cNvSpPr txBox="1"/>
          <p:nvPr/>
        </p:nvSpPr>
        <p:spPr>
          <a:xfrm>
            <a:off x="5794375" y="1015365"/>
            <a:ext cx="6304915" cy="2584450"/>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The influence of context intensity on expression sequence</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Define "context intensity index" to quantify the matching degree between the text and the topic (5 types of topics: birthday, happiness, travel, etc.)</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Pattern: In a strong birthday context, the expression transition of [cake] is more concentrated (the proportion of [cake] </a:t>
            </a:r>
            <a:r>
              <a:rPr lang="en-US"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[cake] is 55.6%), while in a weak context, the transition is more dispersed.</a:t>
            </a:r>
          </a:p>
        </p:txBody>
      </p:sp>
      <p:sp>
        <p:nvSpPr>
          <p:cNvPr id="21" name="文本框 20"/>
          <p:cNvSpPr txBox="1"/>
          <p:nvPr/>
        </p:nvSpPr>
        <p:spPr>
          <a:xfrm>
            <a:off x="5794375" y="3655695"/>
            <a:ext cx="5718810" cy="2030095"/>
          </a:xfrm>
          <a:prstGeom prst="rect">
            <a:avLst/>
          </a:prstGeom>
          <a:noFill/>
        </p:spPr>
        <p:txBody>
          <a:bodyPr wrap="square" rtlCol="0">
            <a:spAutoFit/>
          </a:bodyPr>
          <a:lstStyle/>
          <a:p>
            <a:pPr marL="285750" indent="-285750" algn="l">
              <a:buClrTx/>
              <a:buSzTx/>
              <a:buFont typeface="Arial" panose="020B0604020202020204" pitchFamily="34" charset="0"/>
              <a:buChar char="•"/>
            </a:pPr>
            <a:r>
              <a:rPr lang="en-US" altLang="zh-CN" b="1">
                <a:latin typeface="Arial" panose="020B0604020202020204" pitchFamily="34" charset="0"/>
                <a:cs typeface="Arial" panose="020B0604020202020204" pitchFamily="34" charset="0"/>
              </a:rPr>
              <a:t>Cross-cultural rule similarity analysis</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Calculate the cosine similarity of the transfer matrices of different cultural contexts</a:t>
            </a:r>
          </a:p>
          <a:p>
            <a:pPr indent="0" algn="l">
              <a:buClrTx/>
              <a:buSzTx/>
              <a:buFont typeface="Arial" panose="020B0604020202020204" pitchFamily="34" charset="0"/>
              <a:buNone/>
            </a:pPr>
            <a:r>
              <a:rPr lang="en-US" altLang="zh-CN">
                <a:latin typeface="Arial" panose="020B0604020202020204" pitchFamily="34" charset="0"/>
                <a:cs typeface="Arial" panose="020B0604020202020204" pitchFamily="34" charset="0"/>
              </a:rPr>
              <a:t>Conclusion: Semantically related contexts (travel &amp; charging, similarity 0.72) share the same expression rules; thematic / emotional contexts (birthday &amp; happy, similarity 0.34) have significant rule differences</a:t>
            </a:r>
          </a:p>
        </p:txBody>
      </p:sp>
      <p:pic>
        <p:nvPicPr>
          <p:cNvPr id="7" name="图片 6"/>
          <p:cNvPicPr>
            <a:picLocks noChangeAspect="1"/>
          </p:cNvPicPr>
          <p:nvPr/>
        </p:nvPicPr>
        <p:blipFill>
          <a:blip r:embed="rId10"/>
          <a:stretch>
            <a:fillRect/>
          </a:stretch>
        </p:blipFill>
        <p:spPr>
          <a:xfrm>
            <a:off x="274955" y="959485"/>
            <a:ext cx="3900805" cy="1703070"/>
          </a:xfrm>
          <a:prstGeom prst="rect">
            <a:avLst/>
          </a:prstGeom>
        </p:spPr>
      </p:pic>
      <p:pic>
        <p:nvPicPr>
          <p:cNvPr id="8" name="图片 7"/>
          <p:cNvPicPr>
            <a:picLocks noChangeAspect="1"/>
          </p:cNvPicPr>
          <p:nvPr/>
        </p:nvPicPr>
        <p:blipFill>
          <a:blip r:embed="rId11"/>
          <a:srcRect r="2732"/>
          <a:stretch>
            <a:fillRect/>
          </a:stretch>
        </p:blipFill>
        <p:spPr>
          <a:xfrm>
            <a:off x="818515" y="2352675"/>
            <a:ext cx="4906010" cy="1103630"/>
          </a:xfrm>
          <a:prstGeom prst="rect">
            <a:avLst/>
          </a:prstGeom>
        </p:spPr>
      </p:pic>
      <p:pic>
        <p:nvPicPr>
          <p:cNvPr id="17" name="图片 1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62140" y="5093970"/>
            <a:ext cx="3606800" cy="2233930"/>
          </a:xfrm>
          <a:prstGeom prst="rect">
            <a:avLst/>
          </a:prstGeom>
        </p:spPr>
      </p:pic>
      <p:pic>
        <p:nvPicPr>
          <p:cNvPr id="2" name="图片 1"/>
          <p:cNvPicPr>
            <a:picLocks noChangeAspect="1"/>
          </p:cNvPicPr>
          <p:nvPr/>
        </p:nvPicPr>
        <p:blipFill>
          <a:blip r:embed="rId13"/>
          <a:stretch>
            <a:fillRect/>
          </a:stretch>
        </p:blipFill>
        <p:spPr>
          <a:xfrm>
            <a:off x="572135" y="1844040"/>
            <a:ext cx="5222240" cy="4534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gradFill flip="none" rotWithShape="1">
            <a:gsLst>
              <a:gs pos="0">
                <a:schemeClr val="accent1">
                  <a:lumMod val="20000"/>
                  <a:lumOff val="80000"/>
                </a:schemeClr>
              </a:gs>
              <a:gs pos="100000">
                <a:schemeClr val="accent1">
                  <a:lumMod val="20000"/>
                  <a:lumOff val="80000"/>
                </a:schemeClr>
              </a:gs>
            </a:gsLst>
            <a:lin ang="2700000" scaled="1"/>
            <a:tileRect/>
          </a:gra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cstate="print">
            <a:extLst>
              <a:ext uri="{28A0092B-C50C-407E-A947-70E740481C1C}">
                <a14:useLocalDpi xmlns:a14="http://schemas.microsoft.com/office/drawing/2010/main" val="0"/>
              </a:ext>
            </a:extLst>
          </a:blip>
          <a:srcRect t="18282" r="52703" b="15571"/>
          <a:stretch>
            <a:fillRect/>
          </a:stretch>
        </p:blipFill>
        <p:spPr>
          <a:xfrm>
            <a:off x="0" y="829559"/>
            <a:ext cx="3243606" cy="4536362"/>
          </a:xfrm>
          <a:custGeom>
            <a:avLst/>
            <a:gdLst>
              <a:gd name="connsiteX0" fmla="*/ 2102963 w 3243606"/>
              <a:gd name="connsiteY0" fmla="*/ 0 h 4536362"/>
              <a:gd name="connsiteX1" fmla="*/ 2216085 w 3243606"/>
              <a:gd name="connsiteY1" fmla="*/ 65988 h 4536362"/>
              <a:gd name="connsiteX2" fmla="*/ 3243606 w 3243606"/>
              <a:gd name="connsiteY2" fmla="*/ 1545996 h 4536362"/>
              <a:gd name="connsiteX3" fmla="*/ 2385767 w 3243606"/>
              <a:gd name="connsiteY3" fmla="*/ 3044858 h 4536362"/>
              <a:gd name="connsiteX4" fmla="*/ 2319779 w 3243606"/>
              <a:gd name="connsiteY4" fmla="*/ 3120272 h 4536362"/>
              <a:gd name="connsiteX5" fmla="*/ 0 w 3243606"/>
              <a:gd name="connsiteY5" fmla="*/ 4536362 h 4536362"/>
              <a:gd name="connsiteX6" fmla="*/ 0 w 3243606"/>
              <a:gd name="connsiteY6" fmla="*/ 1594460 h 45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3606" h="4536362">
                <a:moveTo>
                  <a:pt x="2102963" y="0"/>
                </a:moveTo>
                <a:lnTo>
                  <a:pt x="2216085" y="65988"/>
                </a:lnTo>
                <a:lnTo>
                  <a:pt x="3243606" y="1545996"/>
                </a:lnTo>
                <a:lnTo>
                  <a:pt x="2385767" y="3044858"/>
                </a:lnTo>
                <a:lnTo>
                  <a:pt x="2319779" y="3120272"/>
                </a:lnTo>
                <a:lnTo>
                  <a:pt x="0" y="4536362"/>
                </a:lnTo>
                <a:lnTo>
                  <a:pt x="0" y="1594460"/>
                </a:lnTo>
                <a:close/>
              </a:path>
            </a:pathLst>
          </a:custGeom>
          <a:effectLst>
            <a:outerShdw blurRad="279400" dist="381000" dir="2700000" algn="tl" rotWithShape="0">
              <a:prstClr val="black">
                <a:alpha val="10000"/>
              </a:prstClr>
            </a:outerShdw>
          </a:effectLst>
        </p:spPr>
      </p:pic>
      <p:pic>
        <p:nvPicPr>
          <p:cNvPr id="10" name="图片 9"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cstate="print">
            <a:extLst>
              <a:ext uri="{28A0092B-C50C-407E-A947-70E740481C1C}">
                <a14:useLocalDpi xmlns:a14="http://schemas.microsoft.com/office/drawing/2010/main" val="0"/>
              </a:ext>
            </a:extLst>
          </a:blip>
          <a:srcRect l="29152" t="49347" r="3219"/>
          <a:stretch>
            <a:fillRect/>
          </a:stretch>
        </p:blipFill>
        <p:spPr>
          <a:xfrm>
            <a:off x="8427956" y="3384223"/>
            <a:ext cx="4637988" cy="3473777"/>
          </a:xfrm>
          <a:custGeom>
            <a:avLst/>
            <a:gdLst>
              <a:gd name="connsiteX0" fmla="*/ 2309567 w 4637988"/>
              <a:gd name="connsiteY0" fmla="*/ 0 h 3473777"/>
              <a:gd name="connsiteX1" fmla="*/ 2422689 w 4637988"/>
              <a:gd name="connsiteY1" fmla="*/ 9426 h 3473777"/>
              <a:gd name="connsiteX2" fmla="*/ 4637988 w 4637988"/>
              <a:gd name="connsiteY2" fmla="*/ 1282045 h 3473777"/>
              <a:gd name="connsiteX3" fmla="*/ 4223208 w 4637988"/>
              <a:gd name="connsiteY3" fmla="*/ 3139125 h 3473777"/>
              <a:gd name="connsiteX4" fmla="*/ 4113581 w 4637988"/>
              <a:gd name="connsiteY4" fmla="*/ 3473777 h 3473777"/>
              <a:gd name="connsiteX5" fmla="*/ 1730674 w 4637988"/>
              <a:gd name="connsiteY5" fmla="*/ 3473777 h 3473777"/>
              <a:gd name="connsiteX6" fmla="*/ 0 w 4637988"/>
              <a:gd name="connsiteY6" fmla="*/ 1677971 h 3473777"/>
              <a:gd name="connsiteX7" fmla="*/ 895546 w 4637988"/>
              <a:gd name="connsiteY7" fmla="*/ 339365 h 3473777"/>
              <a:gd name="connsiteX8" fmla="*/ 999241 w 4637988"/>
              <a:gd name="connsiteY8" fmla="*/ 301657 h 347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988" h="3473777">
                <a:moveTo>
                  <a:pt x="2309567" y="0"/>
                </a:moveTo>
                <a:lnTo>
                  <a:pt x="2422689" y="9426"/>
                </a:lnTo>
                <a:lnTo>
                  <a:pt x="4637988" y="1282045"/>
                </a:lnTo>
                <a:lnTo>
                  <a:pt x="4223208" y="3139125"/>
                </a:lnTo>
                <a:lnTo>
                  <a:pt x="4113581" y="3473777"/>
                </a:lnTo>
                <a:lnTo>
                  <a:pt x="1730674" y="3473777"/>
                </a:lnTo>
                <a:lnTo>
                  <a:pt x="0" y="1677971"/>
                </a:lnTo>
                <a:lnTo>
                  <a:pt x="895546" y="339365"/>
                </a:lnTo>
                <a:lnTo>
                  <a:pt x="999241" y="301657"/>
                </a:lnTo>
                <a:close/>
              </a:path>
            </a:pathLst>
          </a:custGeom>
          <a:effectLst>
            <a:outerShdw blurRad="279400" dist="381000" dir="2700000" algn="tl" rotWithShape="0">
              <a:prstClr val="black">
                <a:alpha val="10000"/>
              </a:prstClr>
            </a:outerShdw>
          </a:effectLst>
        </p:spPr>
      </p:pic>
      <p:pic>
        <p:nvPicPr>
          <p:cNvPr id="14" name="图片 1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cstate="print">
            <a:extLst>
              <a:ext uri="{28A0092B-C50C-407E-A947-70E740481C1C}">
                <a14:useLocalDpi xmlns:a14="http://schemas.microsoft.com/office/drawing/2010/main" val="0"/>
              </a:ext>
            </a:extLst>
          </a:blip>
          <a:srcRect l="51283" t="3162" b="47629"/>
          <a:stretch>
            <a:fillRect/>
          </a:stretch>
        </p:blipFill>
        <p:spPr>
          <a:xfrm>
            <a:off x="8850984" y="54204"/>
            <a:ext cx="3341016" cy="3374796"/>
          </a:xfrm>
          <a:custGeom>
            <a:avLst/>
            <a:gdLst>
              <a:gd name="connsiteX0" fmla="*/ 801278 w 3341016"/>
              <a:gd name="connsiteY0" fmla="*/ 0 h 3374796"/>
              <a:gd name="connsiteX1" fmla="*/ 3035430 w 3341016"/>
              <a:gd name="connsiteY1" fmla="*/ 301658 h 3374796"/>
              <a:gd name="connsiteX2" fmla="*/ 3157979 w 3341016"/>
              <a:gd name="connsiteY2" fmla="*/ 301658 h 3374796"/>
              <a:gd name="connsiteX3" fmla="*/ 3341016 w 3341016"/>
              <a:gd name="connsiteY3" fmla="*/ 509374 h 3374796"/>
              <a:gd name="connsiteX4" fmla="*/ 3341016 w 3341016"/>
              <a:gd name="connsiteY4" fmla="*/ 3276213 h 3374796"/>
              <a:gd name="connsiteX5" fmla="*/ 2724346 w 3341016"/>
              <a:gd name="connsiteY5" fmla="*/ 3365370 h 3374796"/>
              <a:gd name="connsiteX6" fmla="*/ 2450969 w 3341016"/>
              <a:gd name="connsiteY6" fmla="*/ 3374796 h 3374796"/>
              <a:gd name="connsiteX7" fmla="*/ 301657 w 3341016"/>
              <a:gd name="connsiteY7" fmla="*/ 2714920 h 3374796"/>
              <a:gd name="connsiteX8" fmla="*/ 84841 w 3341016"/>
              <a:gd name="connsiteY8" fmla="*/ 443060 h 3374796"/>
              <a:gd name="connsiteX9" fmla="*/ 0 w 3341016"/>
              <a:gd name="connsiteY9" fmla="*/ 169683 h 337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016" h="3374796">
                <a:moveTo>
                  <a:pt x="801278" y="0"/>
                </a:moveTo>
                <a:lnTo>
                  <a:pt x="3035430" y="301658"/>
                </a:lnTo>
                <a:lnTo>
                  <a:pt x="3157979" y="301658"/>
                </a:lnTo>
                <a:lnTo>
                  <a:pt x="3341016" y="509374"/>
                </a:lnTo>
                <a:lnTo>
                  <a:pt x="3341016" y="3276213"/>
                </a:lnTo>
                <a:lnTo>
                  <a:pt x="2724346" y="3365370"/>
                </a:lnTo>
                <a:lnTo>
                  <a:pt x="2450969" y="3374796"/>
                </a:lnTo>
                <a:lnTo>
                  <a:pt x="301657" y="2714920"/>
                </a:lnTo>
                <a:lnTo>
                  <a:pt x="84841" y="443060"/>
                </a:lnTo>
                <a:lnTo>
                  <a:pt x="0" y="169683"/>
                </a:lnTo>
                <a:close/>
              </a:path>
            </a:pathLst>
          </a:custGeom>
          <a:effectLst>
            <a:outerShdw blurRad="279400" dist="381000" dir="2700000" algn="tl" rotWithShape="0">
              <a:prstClr val="black">
                <a:alpha val="10000"/>
              </a:prstClr>
            </a:outerShdw>
          </a:effectLst>
        </p:spPr>
      </p:pic>
      <p:pic>
        <p:nvPicPr>
          <p:cNvPr id="17" name="图片 1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453158"/>
            <a:ext cx="6858000" cy="6858000"/>
          </a:xfrm>
          <a:prstGeom prst="rect">
            <a:avLst/>
          </a:prstGeom>
        </p:spPr>
      </p:pic>
      <p:sp>
        <p:nvSpPr>
          <p:cNvPr id="18" name="文本框 1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939925" y="1482725"/>
            <a:ext cx="8042275" cy="2487295"/>
          </a:xfrm>
          <a:prstGeom prst="rect">
            <a:avLst/>
          </a:prstGeom>
          <a:ln w="12700">
            <a:miter lim="400000"/>
          </a:ln>
          <a:effectLst/>
        </p:spPr>
        <p:txBody>
          <a:bodyPr wrap="square" lIns="25400" tIns="25400" rIns="25400" bIns="25400">
            <a:spAutoFit/>
          </a:bodyPr>
          <a:lstStyle>
            <a:defPPr>
              <a:defRPr lang="zh-CN"/>
            </a:defPPr>
            <a:lvl1pPr>
              <a:lnSpc>
                <a:spcPct val="110000"/>
              </a:lnSpc>
              <a:defRPr sz="4000">
                <a:latin typeface="Poppins SemiBold" panose="00000700000000000000"/>
                <a:ea typeface="Poppins SemiBold" panose="00000700000000000000"/>
                <a:cs typeface="Poppins SemiBold" panose="00000700000000000000"/>
              </a:defRPr>
            </a:lvl1pPr>
          </a:lstStyle>
          <a:p>
            <a:pPr algn="ctr"/>
            <a:r>
              <a:rPr lang="en-US" altLang="zh-CN" sz="7200" dirty="0">
                <a:solidFill>
                  <a:schemeClr val="accent2">
                    <a:lumMod val="50000"/>
                  </a:schemeClr>
                </a:solidFill>
                <a:effectLst>
                  <a:outerShdw blurRad="88900" dist="127000" dir="2700000" algn="tl">
                    <a:srgbClr val="000000">
                      <a:alpha val="35000"/>
                    </a:srgbClr>
                  </a:outerShdw>
                </a:effectLst>
              </a:rPr>
              <a:t>PART 4</a:t>
            </a:r>
          </a:p>
          <a:p>
            <a:pPr algn="ctr"/>
            <a:endParaRPr lang="en-US" altLang="zh-CN" sz="7200" dirty="0">
              <a:solidFill>
                <a:schemeClr val="accent2">
                  <a:lumMod val="50000"/>
                </a:schemeClr>
              </a:solidFill>
              <a:effectLst>
                <a:outerShdw blurRad="88900" dist="127000" dir="2700000" algn="tl">
                  <a:srgbClr val="000000">
                    <a:alpha val="35000"/>
                  </a:srgbClr>
                </a:outerShdw>
              </a:effectLst>
            </a:endParaRP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3" name="文本框 2"/>
          <p:cNvSpPr txBox="1"/>
          <p:nvPr/>
        </p:nvSpPr>
        <p:spPr>
          <a:xfrm>
            <a:off x="725805" y="5401945"/>
            <a:ext cx="5088890" cy="368300"/>
          </a:xfrm>
          <a:prstGeom prst="rect">
            <a:avLst/>
          </a:prstGeom>
          <a:noFill/>
        </p:spPr>
        <p:txBody>
          <a:bodyPr wrap="square" rtlCol="0">
            <a:spAutoFit/>
          </a:bodyPr>
          <a:lstStyle/>
          <a:p>
            <a:r>
              <a:rPr lang="en-US" altLang="zh-CN" dirty="0">
                <a:solidFill>
                  <a:schemeClr val="accent2">
                    <a:lumMod val="50000"/>
                  </a:schemeClr>
                </a:solidFill>
                <a:effectLst>
                  <a:outerShdw blurRad="88900" dist="127000" dir="2700000" algn="tl">
                    <a:srgbClr val="000000">
                      <a:alpha val="35000"/>
                    </a:srgbClr>
                  </a:outerShdw>
                </a:effectLst>
                <a:sym typeface="+mn-ea"/>
              </a:rPr>
              <a:t>Yuan Zhiyuan </a:t>
            </a:r>
            <a:r>
              <a:rPr lang="en-US" altLang="zh-CN" dirty="0">
                <a:solidFill>
                  <a:schemeClr val="accent2">
                    <a:lumMod val="50000"/>
                  </a:schemeClr>
                </a:solidFill>
                <a:effectLst>
                  <a:outerShdw blurRad="88900" dist="127000" dir="2700000" algn="tl">
                    <a:srgbClr val="000000">
                      <a:alpha val="35000"/>
                    </a:srgbClr>
                  </a:outerShdw>
                </a:effectLst>
                <a:sym typeface="+mn-lt"/>
              </a:rPr>
              <a:t>2330026203</a:t>
            </a:r>
            <a:endParaRPr lang="en-US" altLang="zh-CN" dirty="0">
              <a:solidFill>
                <a:schemeClr val="accent2">
                  <a:lumMod val="50000"/>
                </a:schemeClr>
              </a:solidFill>
              <a:effectLst>
                <a:outerShdw blurRad="88900" dist="127000" dir="2700000" algn="tl">
                  <a:srgbClr val="000000">
                    <a:alpha val="35000"/>
                  </a:srgbClr>
                </a:outerShdw>
              </a:effectLst>
            </a:endParaRPr>
          </a:p>
        </p:txBody>
      </p:sp>
      <p:sp>
        <p:nvSpPr>
          <p:cNvPr id="26" name="TextBox 2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2667000" y="2797175"/>
            <a:ext cx="6588125" cy="1585595"/>
          </a:xfrm>
          <a:prstGeom prst="rect">
            <a:avLst/>
          </a:prstGeom>
          <a:noFill/>
        </p:spPr>
        <p:txBody>
          <a:bodyPr wrap="square" rtlCol="0">
            <a:spAutoFit/>
          </a:bodyPr>
          <a:lstStyle>
            <a:defPPr>
              <a:defRPr lang="en-US"/>
            </a:defPPr>
            <a:lvl1pPr>
              <a:lnSpc>
                <a:spcPct val="90000"/>
              </a:lnSpc>
              <a:defRPr sz="3600" b="1">
                <a:solidFill>
                  <a:schemeClr val="accent1"/>
                </a:solidFill>
                <a:latin typeface="+mj-lt"/>
                <a:ea typeface="Inter" panose="020B0502030000000004" pitchFamily="34" charset="0"/>
              </a:defRPr>
            </a:lvl1pPr>
          </a:lstStyle>
          <a:p>
            <a:pPr algn="ctr"/>
            <a:r>
              <a:rPr lang="en-US" dirty="0">
                <a:solidFill>
                  <a:schemeClr val="tx1">
                    <a:lumMod val="85000"/>
                    <a:lumOff val="15000"/>
                  </a:schemeClr>
                </a:solidFill>
              </a:rPr>
              <a:t>Emoji recommendation based on attention mechanism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solidFill>
            <a:schemeClr val="bg1"/>
          </a:soli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45;p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974866" y="3660091"/>
            <a:ext cx="2857501" cy="411395"/>
          </a:xfrm>
          <a:prstGeom prst="rect">
            <a:avLst/>
          </a:prstGeom>
          <a:noFill/>
          <a:ln>
            <a:noFill/>
          </a:ln>
        </p:spPr>
        <p:txBody>
          <a:bodyPr spcFirstLastPara="1" wrap="square" lIns="25400" tIns="25400" rIns="25400" bIns="25400" anchor="ctr" anchorCtr="0">
            <a:spAutoFit/>
          </a:bodyPr>
          <a:lstStyle/>
          <a:p>
            <a:pPr algn="ctr" defTabSz="457200">
              <a:lnSpc>
                <a:spcPct val="130000"/>
              </a:lnSpc>
              <a:buClr>
                <a:srgbClr val="FFFFFF"/>
              </a:buClr>
              <a:buSzPts val="3600"/>
              <a:defRPr/>
            </a:pPr>
            <a:r>
              <a:rPr lang="en-US"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average rating</a:t>
            </a:r>
            <a:endParaRPr sz="700" kern="0" dirty="0">
              <a:solidFill>
                <a:srgbClr val="000000"/>
              </a:solidFill>
              <a:latin typeface="Arial" panose="020B0604020202020204"/>
              <a:cs typeface="Arial" panose="020B0604020202020204"/>
              <a:sym typeface="Arial" panose="020B0604020202020204"/>
            </a:endParaRPr>
          </a:p>
        </p:txBody>
      </p:sp>
      <p:sp>
        <p:nvSpPr>
          <p:cNvPr id="19" name="TextBox 6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6007002" y="725929"/>
            <a:ext cx="6327354" cy="461665"/>
          </a:xfrm>
          <a:prstGeom prst="rect">
            <a:avLst/>
          </a:prstGeom>
          <a:noFill/>
        </p:spPr>
        <p:txBody>
          <a:bodyPr wrap="square" rtlCol="0" anchor="t">
            <a:spAutoFit/>
          </a:bodyPr>
          <a:lstStyle>
            <a:defPPr>
              <a:defRPr lang="zh-CN"/>
            </a:defPPr>
            <a:lvl1pPr>
              <a:defRPr sz="3600" b="1" spc="100">
                <a:solidFill>
                  <a:schemeClr val="tx1">
                    <a:lumMod val="65000"/>
                    <a:lumOff val="35000"/>
                  </a:schemeClr>
                </a:solidFill>
                <a:latin typeface="+mj-lt"/>
                <a:ea typeface="思源黑体 CN Normal" panose="020B0400000000000000" pitchFamily="34" charset="-122"/>
                <a:cs typeface="+mn-ea"/>
              </a:defRPr>
            </a:lvl1pPr>
          </a:lstStyle>
          <a:p>
            <a:r>
              <a:rPr lang="en-US" sz="2400" dirty="0">
                <a:solidFill>
                  <a:schemeClr val="tx1"/>
                </a:solidFill>
                <a:latin typeface="Arial" panose="020B0604020202020204" pitchFamily="34" charset="0"/>
                <a:ea typeface="+mn-ea"/>
                <a:cs typeface="Arial" panose="020B0604020202020204" pitchFamily="34" charset="0"/>
                <a:sym typeface="微软雅黑" panose="020B0503020204020204" charset="-122"/>
              </a:rPr>
              <a:t>Analysis of Emoji by Neural</a:t>
            </a:r>
            <a:endParaRPr lang="id-ID" sz="2400" dirty="0">
              <a:solidFill>
                <a:schemeClr val="tx1"/>
              </a:solidFill>
              <a:latin typeface="Arial" panose="020B0604020202020204" pitchFamily="34" charset="0"/>
              <a:ea typeface="+mn-ea"/>
              <a:cs typeface="Arial" panose="020B0604020202020204" pitchFamily="34" charset="0"/>
              <a:sym typeface="微软雅黑" panose="020B0503020204020204" charset="-122"/>
            </a:endParaRPr>
          </a:p>
        </p:txBody>
      </p:sp>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9" name="TextBox 6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5863368" y="1517786"/>
            <a:ext cx="5707143" cy="4524315"/>
          </a:xfrm>
          <a:prstGeom prst="rect">
            <a:avLst/>
          </a:prstGeom>
          <a:noFill/>
        </p:spPr>
        <p:txBody>
          <a:bodyPr wrap="square" rtlCol="0" anchor="t">
            <a:spAutoFit/>
          </a:bodyPr>
          <a:lstStyle>
            <a:defPPr>
              <a:defRPr lang="zh-CN"/>
            </a:defPPr>
            <a:lvl1pPr>
              <a:defRPr sz="3600" b="1" spc="100">
                <a:solidFill>
                  <a:schemeClr val="tx1">
                    <a:lumMod val="65000"/>
                    <a:lumOff val="35000"/>
                  </a:schemeClr>
                </a:solidFill>
                <a:latin typeface="+mj-lt"/>
                <a:ea typeface="思源黑体 CN Normal" panose="020B0400000000000000" pitchFamily="34" charset="-122"/>
                <a:cs typeface="+mn-ea"/>
              </a:defRPr>
            </a:lvl1pPr>
          </a:lstStyle>
          <a:p>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The left image shows the sentence:</a:t>
            </a:r>
            <a:b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b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更博 了 ， 爆照 了 ， 帅 的 呀 ， 就是 越来越 爱 你 ！ 生快 傻 缺 </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爱 你</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爱 你</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爱 你</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爱你</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爱你</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哈哈</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书呆子</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 ['[</a:t>
            </a:r>
            <a:r>
              <a:rPr lang="zh-CN" altLang="en-US"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哈哈</a:t>
            </a: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a:t>
            </a:r>
          </a:p>
          <a:p>
            <a:b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br>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Actually, heat maps don't seem to have a clear distinction between emojis and text When dealing with plain text, the model faces all content with similar properties, but in online comments, words and emojis cannot be treated the same </a:t>
            </a:r>
          </a:p>
          <a:p>
            <a:endPar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endParaRPr>
          </a:p>
          <a:p>
            <a:r>
              <a:rPr lang="en-US" altLang="zh-CN" sz="1800" dirty="0">
                <a:solidFill>
                  <a:schemeClr val="tx1"/>
                </a:solidFill>
                <a:latin typeface="Arial" panose="020B0604020202020204" pitchFamily="34" charset="0"/>
                <a:ea typeface="+mn-ea"/>
                <a:cs typeface="Arial" panose="020B0604020202020204" pitchFamily="34" charset="0"/>
                <a:sym typeface="微软雅黑" panose="020B0503020204020204" charset="-122"/>
              </a:rPr>
              <a:t>For example, the words "fireworks" and "emoji fireworks" may refer to a certain item, while "emoji fireworks" may imply a celebration or festival </a:t>
            </a:r>
          </a:p>
        </p:txBody>
      </p:sp>
      <p:pic>
        <p:nvPicPr>
          <p:cNvPr id="2" name="图片 1">
            <a:extLst>
              <a:ext uri="{FF2B5EF4-FFF2-40B4-BE49-F238E27FC236}">
                <a16:creationId xmlns:a16="http://schemas.microsoft.com/office/drawing/2014/main" id="{CCCBA58F-770A-FB6F-C6B3-673E616F095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489" y="1517786"/>
            <a:ext cx="5120890" cy="45243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solidFill>
            <a:schemeClr val="bg1"/>
          </a:solidFill>
          <a:ln>
            <a:gradFill flip="none" rotWithShape="1">
              <a:gsLst>
                <a:gs pos="0">
                  <a:schemeClr val="accent1">
                    <a:lumMod val="5000"/>
                    <a:lumOff val="95000"/>
                  </a:schemeClr>
                </a:gs>
                <a:gs pos="49000">
                  <a:schemeClr val="accent2">
                    <a:lumMod val="40000"/>
                    <a:lumOff val="60000"/>
                  </a:schemeClr>
                </a:gs>
                <a:gs pos="100000">
                  <a:schemeClr val="accent1">
                    <a:lumMod val="30000"/>
                    <a:lumOff val="70000"/>
                  </a:schemeClr>
                </a:gs>
              </a:gsLst>
              <a:lin ang="18900000" scaled="1"/>
              <a:tileRect/>
            </a:gradFill>
          </a:ln>
          <a:effectLst>
            <a:outerShdw blurRad="3810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45;p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974866" y="3660091"/>
            <a:ext cx="2857501" cy="411395"/>
          </a:xfrm>
          <a:prstGeom prst="rect">
            <a:avLst/>
          </a:prstGeom>
          <a:noFill/>
          <a:ln>
            <a:noFill/>
          </a:ln>
        </p:spPr>
        <p:txBody>
          <a:bodyPr spcFirstLastPara="1" wrap="square" lIns="25400" tIns="25400" rIns="25400" bIns="25400" anchor="ctr" anchorCtr="0">
            <a:spAutoFit/>
          </a:bodyPr>
          <a:lstStyle/>
          <a:p>
            <a:pPr algn="ctr" defTabSz="457200">
              <a:lnSpc>
                <a:spcPct val="130000"/>
              </a:lnSpc>
              <a:buClr>
                <a:srgbClr val="FFFFFF"/>
              </a:buClr>
              <a:buSzPts val="3600"/>
              <a:defRPr/>
            </a:pPr>
            <a:r>
              <a:rPr lang="en-US"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average rating</a:t>
            </a:r>
            <a:endParaRPr sz="700" kern="0" dirty="0">
              <a:solidFill>
                <a:srgbClr val="000000"/>
              </a:solidFill>
              <a:latin typeface="Arial" panose="020B0604020202020204"/>
              <a:cs typeface="Arial" panose="020B0604020202020204"/>
              <a:sym typeface="Arial" panose="020B0604020202020204"/>
            </a:endParaRPr>
          </a:p>
        </p:txBody>
      </p:sp>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pic>
        <p:nvPicPr>
          <p:cNvPr id="3" name="图片 2"/>
          <p:cNvPicPr>
            <a:picLocks noChangeAspect="1"/>
          </p:cNvPicPr>
          <p:nvPr/>
        </p:nvPicPr>
        <p:blipFill>
          <a:blip r:embed="rId2"/>
          <a:stretch>
            <a:fillRect/>
          </a:stretch>
        </p:blipFill>
        <p:spPr>
          <a:xfrm>
            <a:off x="609449" y="1263019"/>
            <a:ext cx="10973102" cy="43671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9084386" y="0"/>
            <a:ext cx="3107614" cy="6858000"/>
          </a:xfrm>
          <a:prstGeom prst="rect">
            <a:avLst/>
          </a:prstGeom>
          <a:solidFill>
            <a:srgbClr val="F7C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Let's tak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636876" y="2572997"/>
            <a:ext cx="5140445" cy="1712007"/>
          </a:xfrm>
          <a:prstGeom prst="rect">
            <a:avLst/>
          </a:prstGeom>
          <a:ln w="12700">
            <a:miter lim="400000"/>
          </a:ln>
        </p:spPr>
        <p:txBody>
          <a:bodyPr lIns="25400" tIns="25400" rIns="25400" bIns="25400" anchor="ctr">
            <a:spAutoFit/>
          </a:bodyPr>
          <a:lstStyle/>
          <a:p>
            <a:pPr>
              <a:lnSpc>
                <a:spcPct val="110000"/>
              </a:lnSpc>
              <a:defRPr sz="10000">
                <a:solidFill>
                  <a:srgbClr val="FFFFFF"/>
                </a:solidFill>
                <a:latin typeface="Poppins SemiBold" panose="00000700000000000000"/>
                <a:ea typeface="Poppins SemiBold" panose="00000700000000000000"/>
                <a:cs typeface="Poppins SemiBold" panose="00000700000000000000"/>
                <a:sym typeface="Poppins SemiBold" panose="00000700000000000000"/>
              </a:defRPr>
            </a:pPr>
            <a:r>
              <a:rPr sz="5000" dirty="0"/>
              <a:t>Let's take</a:t>
            </a:r>
          </a:p>
          <a:p>
            <a:pPr>
              <a:lnSpc>
                <a:spcPct val="110000"/>
              </a:lnSpc>
              <a:defRPr sz="10000">
                <a:solidFill>
                  <a:srgbClr val="FFFFFF"/>
                </a:solidFill>
                <a:latin typeface="Poppins SemiBold" panose="00000700000000000000"/>
                <a:ea typeface="Poppins SemiBold" panose="00000700000000000000"/>
                <a:cs typeface="Poppins SemiBold" panose="00000700000000000000"/>
                <a:sym typeface="Poppins SemiBold" panose="00000700000000000000"/>
              </a:defRPr>
            </a:pPr>
            <a:r>
              <a:rPr sz="5000" dirty="0"/>
              <a:t>some break</a:t>
            </a:r>
          </a:p>
        </p:txBody>
      </p:sp>
      <p:sp>
        <p:nvSpPr>
          <p:cNvPr id="110" name="Circl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48779" y="-337636"/>
            <a:ext cx="7705357" cy="7705357"/>
          </a:xfrm>
          <a:prstGeom prst="ellipse">
            <a:avLst/>
          </a:prstGeom>
          <a:solidFill>
            <a:srgbClr val="F7CF65"/>
          </a:solidFill>
          <a:ln w="12700">
            <a:miter lim="400000"/>
          </a:ln>
        </p:spPr>
        <p:txBody>
          <a:bodyPr lIns="0" tIns="0" rIns="0" bIns="0" anchor="ctr"/>
          <a:lstStyle/>
          <a:p>
            <a:pPr algn="ctr">
              <a:lnSpc>
                <a:spcPct val="100000"/>
              </a:lnSpc>
              <a:defRPr sz="3200">
                <a:solidFill>
                  <a:srgbClr val="FFFFFF"/>
                </a:solidFill>
                <a:latin typeface="Poppins Bold"/>
                <a:ea typeface="Poppins Bold"/>
                <a:cs typeface="Poppins Bold"/>
                <a:sym typeface="Poppins Bold"/>
              </a:defRPr>
            </a:pPr>
            <a:endParaRPr sz="160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pic>
        <p:nvPicPr>
          <p:cNvPr id="111" name="Imag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a:srcRect l="25553" t="20541" b="21691"/>
          <a:stretch>
            <a:fillRect/>
          </a:stretch>
        </p:blipFill>
        <p:spPr>
          <a:xfrm>
            <a:off x="8135714" y="1862034"/>
            <a:ext cx="6058298" cy="3133989"/>
          </a:xfrm>
          <a:custGeom>
            <a:avLst/>
            <a:gdLst/>
            <a:ahLst/>
            <a:cxnLst>
              <a:cxn ang="0">
                <a:pos x="wd2" y="hd2"/>
              </a:cxn>
              <a:cxn ang="5400000">
                <a:pos x="wd2" y="hd2"/>
              </a:cxn>
              <a:cxn ang="10800000">
                <a:pos x="wd2" y="hd2"/>
              </a:cxn>
              <a:cxn ang="16200000">
                <a:pos x="wd2" y="hd2"/>
              </a:cxn>
            </a:cxnLst>
            <a:rect l="0" t="0" r="r" b="b"/>
            <a:pathLst>
              <a:path w="21599" h="21594" extrusionOk="0">
                <a:moveTo>
                  <a:pt x="1925" y="0"/>
                </a:moveTo>
                <a:cubicBezTo>
                  <a:pt x="1444" y="2"/>
                  <a:pt x="1117" y="12"/>
                  <a:pt x="1073" y="30"/>
                </a:cubicBezTo>
                <a:cubicBezTo>
                  <a:pt x="1028" y="49"/>
                  <a:pt x="1007" y="77"/>
                  <a:pt x="1000" y="129"/>
                </a:cubicBezTo>
                <a:cubicBezTo>
                  <a:pt x="995" y="168"/>
                  <a:pt x="977" y="541"/>
                  <a:pt x="960" y="959"/>
                </a:cubicBezTo>
                <a:cubicBezTo>
                  <a:pt x="942" y="1376"/>
                  <a:pt x="923" y="1733"/>
                  <a:pt x="917" y="1753"/>
                </a:cubicBezTo>
                <a:cubicBezTo>
                  <a:pt x="910" y="1773"/>
                  <a:pt x="857" y="1790"/>
                  <a:pt x="797" y="1790"/>
                </a:cubicBezTo>
                <a:cubicBezTo>
                  <a:pt x="674" y="1790"/>
                  <a:pt x="612" y="1825"/>
                  <a:pt x="588" y="1910"/>
                </a:cubicBezTo>
                <a:cubicBezTo>
                  <a:pt x="572" y="1969"/>
                  <a:pt x="501" y="2976"/>
                  <a:pt x="501" y="3144"/>
                </a:cubicBezTo>
                <a:cubicBezTo>
                  <a:pt x="501" y="3226"/>
                  <a:pt x="505" y="3231"/>
                  <a:pt x="583" y="3231"/>
                </a:cubicBezTo>
                <a:cubicBezTo>
                  <a:pt x="630" y="3231"/>
                  <a:pt x="673" y="3249"/>
                  <a:pt x="682" y="3272"/>
                </a:cubicBezTo>
                <a:cubicBezTo>
                  <a:pt x="691" y="3295"/>
                  <a:pt x="723" y="3756"/>
                  <a:pt x="753" y="4296"/>
                </a:cubicBezTo>
                <a:cubicBezTo>
                  <a:pt x="782" y="4837"/>
                  <a:pt x="829" y="5669"/>
                  <a:pt x="856" y="6146"/>
                </a:cubicBezTo>
                <a:cubicBezTo>
                  <a:pt x="901" y="6937"/>
                  <a:pt x="903" y="7017"/>
                  <a:pt x="878" y="7047"/>
                </a:cubicBezTo>
                <a:cubicBezTo>
                  <a:pt x="739" y="7216"/>
                  <a:pt x="669" y="7440"/>
                  <a:pt x="657" y="7755"/>
                </a:cubicBezTo>
                <a:cubicBezTo>
                  <a:pt x="642" y="8154"/>
                  <a:pt x="723" y="8430"/>
                  <a:pt x="920" y="8644"/>
                </a:cubicBezTo>
                <a:cubicBezTo>
                  <a:pt x="1016" y="8749"/>
                  <a:pt x="1010" y="8718"/>
                  <a:pt x="1016" y="9100"/>
                </a:cubicBezTo>
                <a:cubicBezTo>
                  <a:pt x="1018" y="9167"/>
                  <a:pt x="1011" y="9168"/>
                  <a:pt x="806" y="9164"/>
                </a:cubicBezTo>
                <a:cubicBezTo>
                  <a:pt x="376" y="9154"/>
                  <a:pt x="136" y="9398"/>
                  <a:pt x="40" y="9942"/>
                </a:cubicBezTo>
                <a:cubicBezTo>
                  <a:pt x="15" y="10082"/>
                  <a:pt x="2" y="10263"/>
                  <a:pt x="1" y="10441"/>
                </a:cubicBezTo>
                <a:cubicBezTo>
                  <a:pt x="-1" y="10619"/>
                  <a:pt x="9" y="10793"/>
                  <a:pt x="32" y="10919"/>
                </a:cubicBezTo>
                <a:cubicBezTo>
                  <a:pt x="119" y="11410"/>
                  <a:pt x="388" y="11674"/>
                  <a:pt x="958" y="11831"/>
                </a:cubicBezTo>
                <a:cubicBezTo>
                  <a:pt x="1066" y="11861"/>
                  <a:pt x="1159" y="11896"/>
                  <a:pt x="1166" y="11909"/>
                </a:cubicBezTo>
                <a:cubicBezTo>
                  <a:pt x="1173" y="11923"/>
                  <a:pt x="1181" y="12014"/>
                  <a:pt x="1183" y="12112"/>
                </a:cubicBezTo>
                <a:lnTo>
                  <a:pt x="1187" y="12289"/>
                </a:lnTo>
                <a:lnTo>
                  <a:pt x="1026" y="12279"/>
                </a:lnTo>
                <a:cubicBezTo>
                  <a:pt x="763" y="12260"/>
                  <a:pt x="541" y="12367"/>
                  <a:pt x="393" y="12585"/>
                </a:cubicBezTo>
                <a:cubicBezTo>
                  <a:pt x="244" y="12805"/>
                  <a:pt x="156" y="13334"/>
                  <a:pt x="195" y="13772"/>
                </a:cubicBezTo>
                <a:cubicBezTo>
                  <a:pt x="254" y="14421"/>
                  <a:pt x="479" y="14697"/>
                  <a:pt x="1087" y="14860"/>
                </a:cubicBezTo>
                <a:cubicBezTo>
                  <a:pt x="1214" y="14894"/>
                  <a:pt x="1324" y="14934"/>
                  <a:pt x="1332" y="14949"/>
                </a:cubicBezTo>
                <a:cubicBezTo>
                  <a:pt x="1340" y="14964"/>
                  <a:pt x="1353" y="15087"/>
                  <a:pt x="1363" y="15222"/>
                </a:cubicBezTo>
                <a:cubicBezTo>
                  <a:pt x="1380" y="15457"/>
                  <a:pt x="1380" y="15469"/>
                  <a:pt x="1345" y="15516"/>
                </a:cubicBezTo>
                <a:cubicBezTo>
                  <a:pt x="1185" y="15730"/>
                  <a:pt x="1117" y="15985"/>
                  <a:pt x="1131" y="16316"/>
                </a:cubicBezTo>
                <a:cubicBezTo>
                  <a:pt x="1142" y="16563"/>
                  <a:pt x="1203" y="16729"/>
                  <a:pt x="1349" y="16912"/>
                </a:cubicBezTo>
                <a:cubicBezTo>
                  <a:pt x="1414" y="16993"/>
                  <a:pt x="1467" y="17071"/>
                  <a:pt x="1467" y="17083"/>
                </a:cubicBezTo>
                <a:cubicBezTo>
                  <a:pt x="1469" y="17232"/>
                  <a:pt x="1684" y="20857"/>
                  <a:pt x="1693" y="20883"/>
                </a:cubicBezTo>
                <a:cubicBezTo>
                  <a:pt x="1728" y="20992"/>
                  <a:pt x="2076" y="21150"/>
                  <a:pt x="2458" y="21232"/>
                </a:cubicBezTo>
                <a:cubicBezTo>
                  <a:pt x="2899" y="21326"/>
                  <a:pt x="3151" y="21350"/>
                  <a:pt x="3831" y="21370"/>
                </a:cubicBezTo>
                <a:cubicBezTo>
                  <a:pt x="4758" y="21396"/>
                  <a:pt x="5382" y="21335"/>
                  <a:pt x="5899" y="21167"/>
                </a:cubicBezTo>
                <a:cubicBezTo>
                  <a:pt x="6155" y="21084"/>
                  <a:pt x="6322" y="20983"/>
                  <a:pt x="6346" y="20895"/>
                </a:cubicBezTo>
                <a:cubicBezTo>
                  <a:pt x="6354" y="20865"/>
                  <a:pt x="6397" y="20272"/>
                  <a:pt x="6441" y="19579"/>
                </a:cubicBezTo>
                <a:cubicBezTo>
                  <a:pt x="6486" y="18885"/>
                  <a:pt x="6531" y="18287"/>
                  <a:pt x="6543" y="18250"/>
                </a:cubicBezTo>
                <a:cubicBezTo>
                  <a:pt x="6562" y="18188"/>
                  <a:pt x="6587" y="18178"/>
                  <a:pt x="6765" y="18158"/>
                </a:cubicBezTo>
                <a:cubicBezTo>
                  <a:pt x="7034" y="18127"/>
                  <a:pt x="7667" y="18006"/>
                  <a:pt x="8499" y="17828"/>
                </a:cubicBezTo>
                <a:cubicBezTo>
                  <a:pt x="8877" y="17748"/>
                  <a:pt x="9361" y="17651"/>
                  <a:pt x="9575" y="17614"/>
                </a:cubicBezTo>
                <a:cubicBezTo>
                  <a:pt x="9992" y="17542"/>
                  <a:pt x="10782" y="17471"/>
                  <a:pt x="10808" y="17503"/>
                </a:cubicBezTo>
                <a:cubicBezTo>
                  <a:pt x="10817" y="17514"/>
                  <a:pt x="10821" y="17561"/>
                  <a:pt x="10816" y="17607"/>
                </a:cubicBezTo>
                <a:cubicBezTo>
                  <a:pt x="10810" y="17669"/>
                  <a:pt x="10818" y="17707"/>
                  <a:pt x="10849" y="17755"/>
                </a:cubicBezTo>
                <a:cubicBezTo>
                  <a:pt x="10880" y="17801"/>
                  <a:pt x="10888" y="17839"/>
                  <a:pt x="10881" y="17894"/>
                </a:cubicBezTo>
                <a:cubicBezTo>
                  <a:pt x="10876" y="17936"/>
                  <a:pt x="10879" y="17978"/>
                  <a:pt x="10889" y="17990"/>
                </a:cubicBezTo>
                <a:cubicBezTo>
                  <a:pt x="10898" y="18001"/>
                  <a:pt x="10903" y="18022"/>
                  <a:pt x="10898" y="18036"/>
                </a:cubicBezTo>
                <a:cubicBezTo>
                  <a:pt x="10894" y="18050"/>
                  <a:pt x="10913" y="18108"/>
                  <a:pt x="10942" y="18165"/>
                </a:cubicBezTo>
                <a:cubicBezTo>
                  <a:pt x="10971" y="18222"/>
                  <a:pt x="10988" y="18269"/>
                  <a:pt x="10981" y="18269"/>
                </a:cubicBezTo>
                <a:cubicBezTo>
                  <a:pt x="10973" y="18269"/>
                  <a:pt x="10985" y="18305"/>
                  <a:pt x="11007" y="18349"/>
                </a:cubicBezTo>
                <a:cubicBezTo>
                  <a:pt x="11042" y="18421"/>
                  <a:pt x="11049" y="18425"/>
                  <a:pt x="11066" y="18379"/>
                </a:cubicBezTo>
                <a:cubicBezTo>
                  <a:pt x="11083" y="18333"/>
                  <a:pt x="11095" y="18333"/>
                  <a:pt x="11186" y="18384"/>
                </a:cubicBezTo>
                <a:cubicBezTo>
                  <a:pt x="11241" y="18414"/>
                  <a:pt x="11294" y="18452"/>
                  <a:pt x="11303" y="18468"/>
                </a:cubicBezTo>
                <a:cubicBezTo>
                  <a:pt x="11312" y="18484"/>
                  <a:pt x="11351" y="18498"/>
                  <a:pt x="11390" y="18498"/>
                </a:cubicBezTo>
                <a:cubicBezTo>
                  <a:pt x="11433" y="18498"/>
                  <a:pt x="11469" y="18518"/>
                  <a:pt x="11482" y="18549"/>
                </a:cubicBezTo>
                <a:cubicBezTo>
                  <a:pt x="11494" y="18577"/>
                  <a:pt x="11520" y="18596"/>
                  <a:pt x="11540" y="18591"/>
                </a:cubicBezTo>
                <a:cubicBezTo>
                  <a:pt x="11559" y="18587"/>
                  <a:pt x="11586" y="18595"/>
                  <a:pt x="11598" y="18611"/>
                </a:cubicBezTo>
                <a:cubicBezTo>
                  <a:pt x="11611" y="18626"/>
                  <a:pt x="11666" y="18640"/>
                  <a:pt x="11722" y="18642"/>
                </a:cubicBezTo>
                <a:cubicBezTo>
                  <a:pt x="11778" y="18644"/>
                  <a:pt x="11827" y="18663"/>
                  <a:pt x="11834" y="18684"/>
                </a:cubicBezTo>
                <a:cubicBezTo>
                  <a:pt x="11857" y="18755"/>
                  <a:pt x="11937" y="18771"/>
                  <a:pt x="11981" y="18714"/>
                </a:cubicBezTo>
                <a:cubicBezTo>
                  <a:pt x="12028" y="18655"/>
                  <a:pt x="12084" y="18645"/>
                  <a:pt x="12100" y="18694"/>
                </a:cubicBezTo>
                <a:cubicBezTo>
                  <a:pt x="12106" y="18712"/>
                  <a:pt x="12157" y="18727"/>
                  <a:pt x="12214" y="18727"/>
                </a:cubicBezTo>
                <a:cubicBezTo>
                  <a:pt x="12311" y="18727"/>
                  <a:pt x="12322" y="18719"/>
                  <a:pt x="12405" y="18582"/>
                </a:cubicBezTo>
                <a:cubicBezTo>
                  <a:pt x="12462" y="18488"/>
                  <a:pt x="12500" y="18447"/>
                  <a:pt x="12515" y="18464"/>
                </a:cubicBezTo>
                <a:cubicBezTo>
                  <a:pt x="12527" y="18479"/>
                  <a:pt x="12551" y="18483"/>
                  <a:pt x="12569" y="18474"/>
                </a:cubicBezTo>
                <a:cubicBezTo>
                  <a:pt x="12592" y="18462"/>
                  <a:pt x="12621" y="18498"/>
                  <a:pt x="12668" y="18597"/>
                </a:cubicBezTo>
                <a:cubicBezTo>
                  <a:pt x="12705" y="18674"/>
                  <a:pt x="12732" y="18747"/>
                  <a:pt x="12728" y="18760"/>
                </a:cubicBezTo>
                <a:cubicBezTo>
                  <a:pt x="12724" y="18772"/>
                  <a:pt x="12743" y="18816"/>
                  <a:pt x="12771" y="18857"/>
                </a:cubicBezTo>
                <a:cubicBezTo>
                  <a:pt x="12800" y="18897"/>
                  <a:pt x="12819" y="18938"/>
                  <a:pt x="12814" y="18948"/>
                </a:cubicBezTo>
                <a:cubicBezTo>
                  <a:pt x="12796" y="18983"/>
                  <a:pt x="12863" y="19156"/>
                  <a:pt x="12901" y="19174"/>
                </a:cubicBezTo>
                <a:cubicBezTo>
                  <a:pt x="12922" y="19184"/>
                  <a:pt x="12964" y="19247"/>
                  <a:pt x="12996" y="19315"/>
                </a:cubicBezTo>
                <a:cubicBezTo>
                  <a:pt x="13027" y="19382"/>
                  <a:pt x="13065" y="19447"/>
                  <a:pt x="13081" y="19458"/>
                </a:cubicBezTo>
                <a:cubicBezTo>
                  <a:pt x="13096" y="19470"/>
                  <a:pt x="13109" y="19494"/>
                  <a:pt x="13109" y="19513"/>
                </a:cubicBezTo>
                <a:cubicBezTo>
                  <a:pt x="13109" y="19532"/>
                  <a:pt x="13117" y="19546"/>
                  <a:pt x="13127" y="19546"/>
                </a:cubicBezTo>
                <a:cubicBezTo>
                  <a:pt x="13138" y="19546"/>
                  <a:pt x="13201" y="19612"/>
                  <a:pt x="13267" y="19692"/>
                </a:cubicBezTo>
                <a:cubicBezTo>
                  <a:pt x="13334" y="19772"/>
                  <a:pt x="13432" y="19877"/>
                  <a:pt x="13486" y="19925"/>
                </a:cubicBezTo>
                <a:cubicBezTo>
                  <a:pt x="13540" y="19972"/>
                  <a:pt x="13579" y="20025"/>
                  <a:pt x="13573" y="20043"/>
                </a:cubicBezTo>
                <a:cubicBezTo>
                  <a:pt x="13567" y="20062"/>
                  <a:pt x="13577" y="20072"/>
                  <a:pt x="13594" y="20067"/>
                </a:cubicBezTo>
                <a:cubicBezTo>
                  <a:pt x="13643" y="20053"/>
                  <a:pt x="13731" y="20102"/>
                  <a:pt x="13753" y="20154"/>
                </a:cubicBezTo>
                <a:cubicBezTo>
                  <a:pt x="13764" y="20180"/>
                  <a:pt x="13796" y="20202"/>
                  <a:pt x="13823" y="20202"/>
                </a:cubicBezTo>
                <a:cubicBezTo>
                  <a:pt x="13883" y="20202"/>
                  <a:pt x="13944" y="20259"/>
                  <a:pt x="13930" y="20302"/>
                </a:cubicBezTo>
                <a:cubicBezTo>
                  <a:pt x="13924" y="20320"/>
                  <a:pt x="13961" y="20333"/>
                  <a:pt x="14019" y="20333"/>
                </a:cubicBezTo>
                <a:cubicBezTo>
                  <a:pt x="14074" y="20333"/>
                  <a:pt x="14126" y="20347"/>
                  <a:pt x="14135" y="20365"/>
                </a:cubicBezTo>
                <a:cubicBezTo>
                  <a:pt x="14144" y="20382"/>
                  <a:pt x="14209" y="20406"/>
                  <a:pt x="14278" y="20418"/>
                </a:cubicBezTo>
                <a:cubicBezTo>
                  <a:pt x="14352" y="20431"/>
                  <a:pt x="14417" y="20461"/>
                  <a:pt x="14434" y="20489"/>
                </a:cubicBezTo>
                <a:cubicBezTo>
                  <a:pt x="14451" y="20517"/>
                  <a:pt x="14479" y="20530"/>
                  <a:pt x="14500" y="20519"/>
                </a:cubicBezTo>
                <a:cubicBezTo>
                  <a:pt x="14520" y="20509"/>
                  <a:pt x="14555" y="20524"/>
                  <a:pt x="14578" y="20553"/>
                </a:cubicBezTo>
                <a:cubicBezTo>
                  <a:pt x="14612" y="20596"/>
                  <a:pt x="14630" y="20599"/>
                  <a:pt x="14670" y="20570"/>
                </a:cubicBezTo>
                <a:cubicBezTo>
                  <a:pt x="14728" y="20528"/>
                  <a:pt x="14922" y="20571"/>
                  <a:pt x="14990" y="20641"/>
                </a:cubicBezTo>
                <a:cubicBezTo>
                  <a:pt x="15046" y="20699"/>
                  <a:pt x="15195" y="20732"/>
                  <a:pt x="15226" y="20694"/>
                </a:cubicBezTo>
                <a:cubicBezTo>
                  <a:pt x="15240" y="20678"/>
                  <a:pt x="15257" y="20672"/>
                  <a:pt x="15264" y="20681"/>
                </a:cubicBezTo>
                <a:cubicBezTo>
                  <a:pt x="15272" y="20690"/>
                  <a:pt x="15359" y="20703"/>
                  <a:pt x="15457" y="20711"/>
                </a:cubicBezTo>
                <a:cubicBezTo>
                  <a:pt x="15643" y="20725"/>
                  <a:pt x="15676" y="20739"/>
                  <a:pt x="15657" y="20798"/>
                </a:cubicBezTo>
                <a:cubicBezTo>
                  <a:pt x="15650" y="20822"/>
                  <a:pt x="15664" y="20826"/>
                  <a:pt x="15703" y="20812"/>
                </a:cubicBezTo>
                <a:cubicBezTo>
                  <a:pt x="15803" y="20776"/>
                  <a:pt x="16012" y="20792"/>
                  <a:pt x="16062" y="20841"/>
                </a:cubicBezTo>
                <a:cubicBezTo>
                  <a:pt x="16095" y="20872"/>
                  <a:pt x="16123" y="20878"/>
                  <a:pt x="16151" y="20857"/>
                </a:cubicBezTo>
                <a:cubicBezTo>
                  <a:pt x="16177" y="20838"/>
                  <a:pt x="16195" y="20839"/>
                  <a:pt x="16203" y="20861"/>
                </a:cubicBezTo>
                <a:cubicBezTo>
                  <a:pt x="16210" y="20883"/>
                  <a:pt x="16249" y="20887"/>
                  <a:pt x="16312" y="20873"/>
                </a:cubicBezTo>
                <a:cubicBezTo>
                  <a:pt x="16372" y="20860"/>
                  <a:pt x="16414" y="20864"/>
                  <a:pt x="16420" y="20884"/>
                </a:cubicBezTo>
                <a:cubicBezTo>
                  <a:pt x="16426" y="20903"/>
                  <a:pt x="16456" y="20910"/>
                  <a:pt x="16486" y="20901"/>
                </a:cubicBezTo>
                <a:cubicBezTo>
                  <a:pt x="16525" y="20889"/>
                  <a:pt x="16548" y="20898"/>
                  <a:pt x="16564" y="20935"/>
                </a:cubicBezTo>
                <a:cubicBezTo>
                  <a:pt x="16592" y="21001"/>
                  <a:pt x="16644" y="21003"/>
                  <a:pt x="16657" y="20939"/>
                </a:cubicBezTo>
                <a:cubicBezTo>
                  <a:pt x="16662" y="20912"/>
                  <a:pt x="16676" y="20898"/>
                  <a:pt x="16689" y="20908"/>
                </a:cubicBezTo>
                <a:cubicBezTo>
                  <a:pt x="16715" y="20927"/>
                  <a:pt x="16808" y="20944"/>
                  <a:pt x="17023" y="20971"/>
                </a:cubicBezTo>
                <a:cubicBezTo>
                  <a:pt x="17102" y="20980"/>
                  <a:pt x="17228" y="21010"/>
                  <a:pt x="17303" y="21035"/>
                </a:cubicBezTo>
                <a:cubicBezTo>
                  <a:pt x="17398" y="21067"/>
                  <a:pt x="17445" y="21070"/>
                  <a:pt x="17460" y="21046"/>
                </a:cubicBezTo>
                <a:cubicBezTo>
                  <a:pt x="17476" y="21021"/>
                  <a:pt x="17496" y="21024"/>
                  <a:pt x="17528" y="21053"/>
                </a:cubicBezTo>
                <a:cubicBezTo>
                  <a:pt x="17554" y="21075"/>
                  <a:pt x="17634" y="21099"/>
                  <a:pt x="17707" y="21106"/>
                </a:cubicBezTo>
                <a:cubicBezTo>
                  <a:pt x="17780" y="21113"/>
                  <a:pt x="17847" y="21127"/>
                  <a:pt x="17854" y="21136"/>
                </a:cubicBezTo>
                <a:cubicBezTo>
                  <a:pt x="17862" y="21145"/>
                  <a:pt x="17873" y="21139"/>
                  <a:pt x="17879" y="21122"/>
                </a:cubicBezTo>
                <a:cubicBezTo>
                  <a:pt x="17885" y="21103"/>
                  <a:pt x="17908" y="21103"/>
                  <a:pt x="17941" y="21121"/>
                </a:cubicBezTo>
                <a:cubicBezTo>
                  <a:pt x="17970" y="21137"/>
                  <a:pt x="18002" y="21141"/>
                  <a:pt x="18012" y="21129"/>
                </a:cubicBezTo>
                <a:cubicBezTo>
                  <a:pt x="18040" y="21095"/>
                  <a:pt x="18211" y="21119"/>
                  <a:pt x="18301" y="21170"/>
                </a:cubicBezTo>
                <a:cubicBezTo>
                  <a:pt x="18360" y="21203"/>
                  <a:pt x="18390" y="21207"/>
                  <a:pt x="18406" y="21182"/>
                </a:cubicBezTo>
                <a:cubicBezTo>
                  <a:pt x="18421" y="21158"/>
                  <a:pt x="18452" y="21163"/>
                  <a:pt x="18513" y="21197"/>
                </a:cubicBezTo>
                <a:cubicBezTo>
                  <a:pt x="18571" y="21231"/>
                  <a:pt x="18602" y="21235"/>
                  <a:pt x="18609" y="21213"/>
                </a:cubicBezTo>
                <a:cubicBezTo>
                  <a:pt x="18616" y="21191"/>
                  <a:pt x="18654" y="21187"/>
                  <a:pt x="18710" y="21200"/>
                </a:cubicBezTo>
                <a:cubicBezTo>
                  <a:pt x="18760" y="21212"/>
                  <a:pt x="18841" y="21228"/>
                  <a:pt x="18891" y="21236"/>
                </a:cubicBezTo>
                <a:cubicBezTo>
                  <a:pt x="18940" y="21243"/>
                  <a:pt x="19008" y="21258"/>
                  <a:pt x="19040" y="21267"/>
                </a:cubicBezTo>
                <a:cubicBezTo>
                  <a:pt x="19073" y="21277"/>
                  <a:pt x="19133" y="21291"/>
                  <a:pt x="19175" y="21299"/>
                </a:cubicBezTo>
                <a:cubicBezTo>
                  <a:pt x="19217" y="21307"/>
                  <a:pt x="19286" y="21320"/>
                  <a:pt x="19328" y="21329"/>
                </a:cubicBezTo>
                <a:cubicBezTo>
                  <a:pt x="19397" y="21343"/>
                  <a:pt x="19459" y="21350"/>
                  <a:pt x="19557" y="21349"/>
                </a:cubicBezTo>
                <a:cubicBezTo>
                  <a:pt x="19703" y="21349"/>
                  <a:pt x="19919" y="21377"/>
                  <a:pt x="20040" y="21412"/>
                </a:cubicBezTo>
                <a:cubicBezTo>
                  <a:pt x="20119" y="21435"/>
                  <a:pt x="20256" y="21460"/>
                  <a:pt x="20345" y="21467"/>
                </a:cubicBezTo>
                <a:cubicBezTo>
                  <a:pt x="20433" y="21474"/>
                  <a:pt x="20583" y="21484"/>
                  <a:pt x="20678" y="21491"/>
                </a:cubicBezTo>
                <a:cubicBezTo>
                  <a:pt x="20772" y="21499"/>
                  <a:pt x="20877" y="21523"/>
                  <a:pt x="20911" y="21545"/>
                </a:cubicBezTo>
                <a:cubicBezTo>
                  <a:pt x="20959" y="21575"/>
                  <a:pt x="20979" y="21574"/>
                  <a:pt x="20997" y="21545"/>
                </a:cubicBezTo>
                <a:cubicBezTo>
                  <a:pt x="21010" y="21524"/>
                  <a:pt x="21030" y="21518"/>
                  <a:pt x="21042" y="21531"/>
                </a:cubicBezTo>
                <a:cubicBezTo>
                  <a:pt x="21053" y="21545"/>
                  <a:pt x="21086" y="21565"/>
                  <a:pt x="21114" y="21578"/>
                </a:cubicBezTo>
                <a:cubicBezTo>
                  <a:pt x="21143" y="21590"/>
                  <a:pt x="21176" y="21586"/>
                  <a:pt x="21187" y="21569"/>
                </a:cubicBezTo>
                <a:cubicBezTo>
                  <a:pt x="21198" y="21553"/>
                  <a:pt x="21225" y="21550"/>
                  <a:pt x="21247" y="21564"/>
                </a:cubicBezTo>
                <a:cubicBezTo>
                  <a:pt x="21268" y="21578"/>
                  <a:pt x="21356" y="21590"/>
                  <a:pt x="21442" y="21591"/>
                </a:cubicBezTo>
                <a:lnTo>
                  <a:pt x="21599" y="21594"/>
                </a:lnTo>
                <a:lnTo>
                  <a:pt x="21599" y="13040"/>
                </a:lnTo>
                <a:cubicBezTo>
                  <a:pt x="21599" y="8336"/>
                  <a:pt x="21595" y="4478"/>
                  <a:pt x="21590" y="4468"/>
                </a:cubicBezTo>
                <a:cubicBezTo>
                  <a:pt x="21585" y="4459"/>
                  <a:pt x="21550" y="4465"/>
                  <a:pt x="21513" y="4484"/>
                </a:cubicBezTo>
                <a:cubicBezTo>
                  <a:pt x="21465" y="4507"/>
                  <a:pt x="21440" y="4506"/>
                  <a:pt x="21423" y="4479"/>
                </a:cubicBezTo>
                <a:cubicBezTo>
                  <a:pt x="21407" y="4454"/>
                  <a:pt x="21386" y="4451"/>
                  <a:pt x="21357" y="4473"/>
                </a:cubicBezTo>
                <a:cubicBezTo>
                  <a:pt x="21334" y="4490"/>
                  <a:pt x="21310" y="4497"/>
                  <a:pt x="21305" y="4488"/>
                </a:cubicBezTo>
                <a:cubicBezTo>
                  <a:pt x="21301" y="4479"/>
                  <a:pt x="21268" y="4486"/>
                  <a:pt x="21232" y="4504"/>
                </a:cubicBezTo>
                <a:cubicBezTo>
                  <a:pt x="21196" y="4522"/>
                  <a:pt x="21120" y="4545"/>
                  <a:pt x="21063" y="4555"/>
                </a:cubicBezTo>
                <a:cubicBezTo>
                  <a:pt x="21007" y="4564"/>
                  <a:pt x="20941" y="4586"/>
                  <a:pt x="20916" y="4604"/>
                </a:cubicBezTo>
                <a:cubicBezTo>
                  <a:pt x="20892" y="4622"/>
                  <a:pt x="20850" y="4636"/>
                  <a:pt x="20824" y="4635"/>
                </a:cubicBezTo>
                <a:cubicBezTo>
                  <a:pt x="20798" y="4634"/>
                  <a:pt x="20719" y="4642"/>
                  <a:pt x="20650" y="4653"/>
                </a:cubicBezTo>
                <a:cubicBezTo>
                  <a:pt x="20580" y="4664"/>
                  <a:pt x="20477" y="4679"/>
                  <a:pt x="20421" y="4686"/>
                </a:cubicBezTo>
                <a:cubicBezTo>
                  <a:pt x="20365" y="4692"/>
                  <a:pt x="20197" y="4729"/>
                  <a:pt x="20048" y="4768"/>
                </a:cubicBezTo>
                <a:cubicBezTo>
                  <a:pt x="19899" y="4807"/>
                  <a:pt x="19743" y="4844"/>
                  <a:pt x="19701" y="4851"/>
                </a:cubicBezTo>
                <a:cubicBezTo>
                  <a:pt x="19659" y="4858"/>
                  <a:pt x="19602" y="4879"/>
                  <a:pt x="19576" y="4899"/>
                </a:cubicBezTo>
                <a:cubicBezTo>
                  <a:pt x="19544" y="4923"/>
                  <a:pt x="19520" y="4925"/>
                  <a:pt x="19508" y="4905"/>
                </a:cubicBezTo>
                <a:cubicBezTo>
                  <a:pt x="19495" y="4884"/>
                  <a:pt x="19461" y="4884"/>
                  <a:pt x="19412" y="4906"/>
                </a:cubicBezTo>
                <a:cubicBezTo>
                  <a:pt x="19371" y="4924"/>
                  <a:pt x="19298" y="4945"/>
                  <a:pt x="19252" y="4950"/>
                </a:cubicBezTo>
                <a:cubicBezTo>
                  <a:pt x="19116" y="4965"/>
                  <a:pt x="18867" y="5032"/>
                  <a:pt x="18805" y="5070"/>
                </a:cubicBezTo>
                <a:cubicBezTo>
                  <a:pt x="18774" y="5090"/>
                  <a:pt x="18719" y="5099"/>
                  <a:pt x="18683" y="5089"/>
                </a:cubicBezTo>
                <a:cubicBezTo>
                  <a:pt x="18647" y="5080"/>
                  <a:pt x="18589" y="5086"/>
                  <a:pt x="18553" y="5103"/>
                </a:cubicBezTo>
                <a:cubicBezTo>
                  <a:pt x="18518" y="5120"/>
                  <a:pt x="18419" y="5139"/>
                  <a:pt x="18333" y="5147"/>
                </a:cubicBezTo>
                <a:cubicBezTo>
                  <a:pt x="18246" y="5154"/>
                  <a:pt x="18167" y="5170"/>
                  <a:pt x="18157" y="5182"/>
                </a:cubicBezTo>
                <a:cubicBezTo>
                  <a:pt x="18147" y="5194"/>
                  <a:pt x="18076" y="5210"/>
                  <a:pt x="18000" y="5216"/>
                </a:cubicBezTo>
                <a:cubicBezTo>
                  <a:pt x="17811" y="5233"/>
                  <a:pt x="17710" y="5252"/>
                  <a:pt x="17664" y="5281"/>
                </a:cubicBezTo>
                <a:cubicBezTo>
                  <a:pt x="17621" y="5308"/>
                  <a:pt x="17570" y="5319"/>
                  <a:pt x="17371" y="5341"/>
                </a:cubicBezTo>
                <a:cubicBezTo>
                  <a:pt x="17178" y="5362"/>
                  <a:pt x="17065" y="5390"/>
                  <a:pt x="17018" y="5424"/>
                </a:cubicBezTo>
                <a:cubicBezTo>
                  <a:pt x="16995" y="5441"/>
                  <a:pt x="16908" y="5451"/>
                  <a:pt x="16824" y="5449"/>
                </a:cubicBezTo>
                <a:cubicBezTo>
                  <a:pt x="16739" y="5447"/>
                  <a:pt x="16661" y="5459"/>
                  <a:pt x="16648" y="5478"/>
                </a:cubicBezTo>
                <a:cubicBezTo>
                  <a:pt x="16636" y="5496"/>
                  <a:pt x="16580" y="5509"/>
                  <a:pt x="16524" y="5506"/>
                </a:cubicBezTo>
                <a:cubicBezTo>
                  <a:pt x="16468" y="5503"/>
                  <a:pt x="16413" y="5514"/>
                  <a:pt x="16402" y="5531"/>
                </a:cubicBezTo>
                <a:cubicBezTo>
                  <a:pt x="16390" y="5549"/>
                  <a:pt x="16378" y="5547"/>
                  <a:pt x="16372" y="5525"/>
                </a:cubicBezTo>
                <a:cubicBezTo>
                  <a:pt x="16355" y="5473"/>
                  <a:pt x="16300" y="5485"/>
                  <a:pt x="16288" y="5543"/>
                </a:cubicBezTo>
                <a:cubicBezTo>
                  <a:pt x="16280" y="5584"/>
                  <a:pt x="16253" y="5593"/>
                  <a:pt x="16153" y="5587"/>
                </a:cubicBezTo>
                <a:cubicBezTo>
                  <a:pt x="16084" y="5583"/>
                  <a:pt x="16020" y="5590"/>
                  <a:pt x="16010" y="5602"/>
                </a:cubicBezTo>
                <a:cubicBezTo>
                  <a:pt x="16000" y="5614"/>
                  <a:pt x="15963" y="5615"/>
                  <a:pt x="15927" y="5605"/>
                </a:cubicBezTo>
                <a:cubicBezTo>
                  <a:pt x="15892" y="5594"/>
                  <a:pt x="15821" y="5607"/>
                  <a:pt x="15771" y="5633"/>
                </a:cubicBezTo>
                <a:cubicBezTo>
                  <a:pt x="15706" y="5667"/>
                  <a:pt x="15666" y="5672"/>
                  <a:pt x="15632" y="5650"/>
                </a:cubicBezTo>
                <a:cubicBezTo>
                  <a:pt x="15601" y="5629"/>
                  <a:pt x="15574" y="5629"/>
                  <a:pt x="15553" y="5651"/>
                </a:cubicBezTo>
                <a:cubicBezTo>
                  <a:pt x="15535" y="5670"/>
                  <a:pt x="15504" y="5676"/>
                  <a:pt x="15484" y="5666"/>
                </a:cubicBezTo>
                <a:cubicBezTo>
                  <a:pt x="15464" y="5656"/>
                  <a:pt x="15435" y="5667"/>
                  <a:pt x="15420" y="5691"/>
                </a:cubicBezTo>
                <a:cubicBezTo>
                  <a:pt x="15403" y="5718"/>
                  <a:pt x="15339" y="5738"/>
                  <a:pt x="15250" y="5743"/>
                </a:cubicBezTo>
                <a:cubicBezTo>
                  <a:pt x="15172" y="5747"/>
                  <a:pt x="15101" y="5759"/>
                  <a:pt x="15093" y="5769"/>
                </a:cubicBezTo>
                <a:cubicBezTo>
                  <a:pt x="15084" y="5779"/>
                  <a:pt x="15072" y="5772"/>
                  <a:pt x="15066" y="5754"/>
                </a:cubicBezTo>
                <a:cubicBezTo>
                  <a:pt x="15051" y="5706"/>
                  <a:pt x="15006" y="5713"/>
                  <a:pt x="15011" y="5762"/>
                </a:cubicBezTo>
                <a:cubicBezTo>
                  <a:pt x="15014" y="5791"/>
                  <a:pt x="14985" y="5804"/>
                  <a:pt x="14914" y="5806"/>
                </a:cubicBezTo>
                <a:cubicBezTo>
                  <a:pt x="14858" y="5807"/>
                  <a:pt x="14804" y="5812"/>
                  <a:pt x="14795" y="5817"/>
                </a:cubicBezTo>
                <a:cubicBezTo>
                  <a:pt x="14785" y="5822"/>
                  <a:pt x="14726" y="5823"/>
                  <a:pt x="14662" y="5819"/>
                </a:cubicBezTo>
                <a:cubicBezTo>
                  <a:pt x="14573" y="5814"/>
                  <a:pt x="14540" y="5826"/>
                  <a:pt x="14515" y="5870"/>
                </a:cubicBezTo>
                <a:cubicBezTo>
                  <a:pt x="14494" y="5905"/>
                  <a:pt x="14455" y="5926"/>
                  <a:pt x="14410" y="5926"/>
                </a:cubicBezTo>
                <a:cubicBezTo>
                  <a:pt x="14370" y="5926"/>
                  <a:pt x="14327" y="5939"/>
                  <a:pt x="14316" y="5957"/>
                </a:cubicBezTo>
                <a:cubicBezTo>
                  <a:pt x="14304" y="5976"/>
                  <a:pt x="14245" y="5992"/>
                  <a:pt x="14184" y="5992"/>
                </a:cubicBezTo>
                <a:cubicBezTo>
                  <a:pt x="14123" y="5992"/>
                  <a:pt x="14070" y="6003"/>
                  <a:pt x="14065" y="6019"/>
                </a:cubicBezTo>
                <a:cubicBezTo>
                  <a:pt x="14060" y="6035"/>
                  <a:pt x="14030" y="6048"/>
                  <a:pt x="13997" y="6048"/>
                </a:cubicBezTo>
                <a:cubicBezTo>
                  <a:pt x="13965" y="6048"/>
                  <a:pt x="13925" y="6062"/>
                  <a:pt x="13909" y="6079"/>
                </a:cubicBezTo>
                <a:cubicBezTo>
                  <a:pt x="13849" y="6143"/>
                  <a:pt x="13757" y="6216"/>
                  <a:pt x="13742" y="6210"/>
                </a:cubicBezTo>
                <a:cubicBezTo>
                  <a:pt x="13695" y="6193"/>
                  <a:pt x="13616" y="6216"/>
                  <a:pt x="13625" y="6245"/>
                </a:cubicBezTo>
                <a:cubicBezTo>
                  <a:pt x="13638" y="6285"/>
                  <a:pt x="13490" y="6413"/>
                  <a:pt x="13458" y="6390"/>
                </a:cubicBezTo>
                <a:cubicBezTo>
                  <a:pt x="13417" y="6359"/>
                  <a:pt x="13103" y="6700"/>
                  <a:pt x="13113" y="6764"/>
                </a:cubicBezTo>
                <a:cubicBezTo>
                  <a:pt x="13119" y="6804"/>
                  <a:pt x="13050" y="6932"/>
                  <a:pt x="13023" y="6932"/>
                </a:cubicBezTo>
                <a:cubicBezTo>
                  <a:pt x="12989" y="6932"/>
                  <a:pt x="12900" y="7086"/>
                  <a:pt x="12912" y="7124"/>
                </a:cubicBezTo>
                <a:cubicBezTo>
                  <a:pt x="12923" y="7158"/>
                  <a:pt x="12829" y="7331"/>
                  <a:pt x="12765" y="7392"/>
                </a:cubicBezTo>
                <a:cubicBezTo>
                  <a:pt x="12739" y="7417"/>
                  <a:pt x="12721" y="7455"/>
                  <a:pt x="12725" y="7477"/>
                </a:cubicBezTo>
                <a:cubicBezTo>
                  <a:pt x="12730" y="7498"/>
                  <a:pt x="12707" y="7570"/>
                  <a:pt x="12675" y="7638"/>
                </a:cubicBezTo>
                <a:cubicBezTo>
                  <a:pt x="12621" y="7752"/>
                  <a:pt x="12615" y="7758"/>
                  <a:pt x="12587" y="7709"/>
                </a:cubicBezTo>
                <a:cubicBezTo>
                  <a:pt x="12570" y="7680"/>
                  <a:pt x="12534" y="7659"/>
                  <a:pt x="12507" y="7663"/>
                </a:cubicBezTo>
                <a:cubicBezTo>
                  <a:pt x="12472" y="7667"/>
                  <a:pt x="12457" y="7655"/>
                  <a:pt x="12457" y="7621"/>
                </a:cubicBezTo>
                <a:cubicBezTo>
                  <a:pt x="12456" y="7530"/>
                  <a:pt x="12349" y="7458"/>
                  <a:pt x="12247" y="7479"/>
                </a:cubicBezTo>
                <a:cubicBezTo>
                  <a:pt x="12169" y="7496"/>
                  <a:pt x="12150" y="7489"/>
                  <a:pt x="12131" y="7438"/>
                </a:cubicBezTo>
                <a:cubicBezTo>
                  <a:pt x="12110" y="7383"/>
                  <a:pt x="12101" y="7381"/>
                  <a:pt x="12011" y="7422"/>
                </a:cubicBezTo>
                <a:cubicBezTo>
                  <a:pt x="11900" y="7472"/>
                  <a:pt x="11847" y="7477"/>
                  <a:pt x="11789" y="7440"/>
                </a:cubicBezTo>
                <a:cubicBezTo>
                  <a:pt x="11761" y="7422"/>
                  <a:pt x="11751" y="7425"/>
                  <a:pt x="11759" y="7449"/>
                </a:cubicBezTo>
                <a:cubicBezTo>
                  <a:pt x="11777" y="7504"/>
                  <a:pt x="11746" y="7525"/>
                  <a:pt x="11640" y="7527"/>
                </a:cubicBezTo>
                <a:cubicBezTo>
                  <a:pt x="11586" y="7528"/>
                  <a:pt x="11532" y="7544"/>
                  <a:pt x="11521" y="7561"/>
                </a:cubicBezTo>
                <a:cubicBezTo>
                  <a:pt x="11510" y="7579"/>
                  <a:pt x="11450" y="7595"/>
                  <a:pt x="11389" y="7597"/>
                </a:cubicBezTo>
                <a:cubicBezTo>
                  <a:pt x="11321" y="7599"/>
                  <a:pt x="11271" y="7616"/>
                  <a:pt x="11260" y="7642"/>
                </a:cubicBezTo>
                <a:cubicBezTo>
                  <a:pt x="11248" y="7669"/>
                  <a:pt x="11232" y="7673"/>
                  <a:pt x="11214" y="7654"/>
                </a:cubicBezTo>
                <a:cubicBezTo>
                  <a:pt x="11198" y="7638"/>
                  <a:pt x="11171" y="7617"/>
                  <a:pt x="11154" y="7606"/>
                </a:cubicBezTo>
                <a:cubicBezTo>
                  <a:pt x="11134" y="7594"/>
                  <a:pt x="11126" y="7568"/>
                  <a:pt x="11133" y="7535"/>
                </a:cubicBezTo>
                <a:cubicBezTo>
                  <a:pt x="11139" y="7503"/>
                  <a:pt x="11135" y="7490"/>
                  <a:pt x="11122" y="7498"/>
                </a:cubicBezTo>
                <a:cubicBezTo>
                  <a:pt x="11110" y="7506"/>
                  <a:pt x="11101" y="7535"/>
                  <a:pt x="11100" y="7564"/>
                </a:cubicBezTo>
                <a:cubicBezTo>
                  <a:pt x="11100" y="7629"/>
                  <a:pt x="11027" y="7784"/>
                  <a:pt x="10996" y="7784"/>
                </a:cubicBezTo>
                <a:cubicBezTo>
                  <a:pt x="10975" y="7784"/>
                  <a:pt x="10922" y="7972"/>
                  <a:pt x="10912" y="8080"/>
                </a:cubicBezTo>
                <a:cubicBezTo>
                  <a:pt x="10910" y="8107"/>
                  <a:pt x="10904" y="8176"/>
                  <a:pt x="10900" y="8234"/>
                </a:cubicBezTo>
                <a:cubicBezTo>
                  <a:pt x="10895" y="8292"/>
                  <a:pt x="10887" y="8368"/>
                  <a:pt x="10881" y="8402"/>
                </a:cubicBezTo>
                <a:cubicBezTo>
                  <a:pt x="10875" y="8442"/>
                  <a:pt x="10880" y="8472"/>
                  <a:pt x="10897" y="8484"/>
                </a:cubicBezTo>
                <a:cubicBezTo>
                  <a:pt x="10925" y="8506"/>
                  <a:pt x="10932" y="8654"/>
                  <a:pt x="10906" y="8685"/>
                </a:cubicBezTo>
                <a:cubicBezTo>
                  <a:pt x="10864" y="8736"/>
                  <a:pt x="10246" y="8580"/>
                  <a:pt x="9982" y="8453"/>
                </a:cubicBezTo>
                <a:cubicBezTo>
                  <a:pt x="9852" y="8390"/>
                  <a:pt x="9647" y="8235"/>
                  <a:pt x="9475" y="8070"/>
                </a:cubicBezTo>
                <a:cubicBezTo>
                  <a:pt x="9147" y="7755"/>
                  <a:pt x="9018" y="7532"/>
                  <a:pt x="8840" y="6960"/>
                </a:cubicBezTo>
                <a:cubicBezTo>
                  <a:pt x="8725" y="6591"/>
                  <a:pt x="8602" y="6319"/>
                  <a:pt x="8491" y="6194"/>
                </a:cubicBezTo>
                <a:cubicBezTo>
                  <a:pt x="8395" y="6086"/>
                  <a:pt x="7745" y="5510"/>
                  <a:pt x="7643" y="5443"/>
                </a:cubicBezTo>
                <a:cubicBezTo>
                  <a:pt x="7597" y="5413"/>
                  <a:pt x="7523" y="5380"/>
                  <a:pt x="7478" y="5370"/>
                </a:cubicBezTo>
                <a:cubicBezTo>
                  <a:pt x="7340" y="5338"/>
                  <a:pt x="7343" y="5395"/>
                  <a:pt x="7412" y="4328"/>
                </a:cubicBezTo>
                <a:lnTo>
                  <a:pt x="7474" y="3379"/>
                </a:lnTo>
                <a:lnTo>
                  <a:pt x="7572" y="3368"/>
                </a:lnTo>
                <a:cubicBezTo>
                  <a:pt x="7635" y="3361"/>
                  <a:pt x="7669" y="3345"/>
                  <a:pt x="7669" y="3319"/>
                </a:cubicBezTo>
                <a:cubicBezTo>
                  <a:pt x="7669" y="3160"/>
                  <a:pt x="7597" y="2098"/>
                  <a:pt x="7583" y="2047"/>
                </a:cubicBezTo>
                <a:cubicBezTo>
                  <a:pt x="7559" y="1959"/>
                  <a:pt x="7498" y="1920"/>
                  <a:pt x="7382" y="1920"/>
                </a:cubicBezTo>
                <a:cubicBezTo>
                  <a:pt x="7324" y="1920"/>
                  <a:pt x="7276" y="1903"/>
                  <a:pt x="7266" y="1879"/>
                </a:cubicBezTo>
                <a:cubicBezTo>
                  <a:pt x="7257" y="1856"/>
                  <a:pt x="7237" y="1491"/>
                  <a:pt x="7222" y="1067"/>
                </a:cubicBezTo>
                <a:cubicBezTo>
                  <a:pt x="7208" y="642"/>
                  <a:pt x="7191" y="271"/>
                  <a:pt x="7185" y="242"/>
                </a:cubicBezTo>
                <a:cubicBezTo>
                  <a:pt x="7169" y="160"/>
                  <a:pt x="7139" y="149"/>
                  <a:pt x="6830" y="118"/>
                </a:cubicBezTo>
                <a:cubicBezTo>
                  <a:pt x="6182" y="52"/>
                  <a:pt x="3366" y="-6"/>
                  <a:pt x="1925" y="0"/>
                </a:cubicBezTo>
                <a:close/>
              </a:path>
            </a:pathLst>
          </a:custGeom>
          <a:ln w="12700">
            <a:miter lim="400000"/>
            <a:headEnd/>
            <a:tailEnd/>
          </a:ln>
        </p:spPr>
      </p:pic>
      <p:sp>
        <p:nvSpPr>
          <p:cNvPr id="112" name="Circl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06554" y="713001"/>
            <a:ext cx="230322" cy="230322"/>
          </a:xfrm>
          <a:prstGeom prst="ellipse">
            <a:avLst/>
          </a:prstGeom>
          <a:gradFill>
            <a:gsLst>
              <a:gs pos="0">
                <a:schemeClr val="accent1">
                  <a:lumMod val="5000"/>
                  <a:lumOff val="95000"/>
                </a:schemeClr>
              </a:gs>
              <a:gs pos="49000">
                <a:schemeClr val="accent2">
                  <a:lumMod val="40000"/>
                  <a:lumOff val="60000"/>
                </a:schemeClr>
              </a:gs>
            </a:gsLst>
            <a:lin ang="18900000" scaled="1"/>
          </a:gradFill>
          <a:ln w="12700">
            <a:miter lim="400000"/>
          </a:ln>
        </p:spPr>
        <p:txBody>
          <a:bodyPr lIns="0" tIns="0" rIns="0" bIns="0" anchor="ctr"/>
          <a:lstStyle/>
          <a:p>
            <a:pPr algn="ctr">
              <a:lnSpc>
                <a:spcPct val="100000"/>
              </a:lnSpc>
              <a:defRPr sz="3200">
                <a:solidFill>
                  <a:srgbClr val="FFFFFF"/>
                </a:solidFill>
                <a:latin typeface="Poppins Bold"/>
                <a:ea typeface="Poppins Bold"/>
                <a:cs typeface="Poppins Bold"/>
                <a:sym typeface="Poppins Bold"/>
              </a:defRPr>
            </a:pPr>
            <a:endParaRPr sz="160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sp>
        <p:nvSpPr>
          <p:cNvPr id="113" name="Rounded Rectangl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rot="991144">
            <a:off x="5432997" y="5350515"/>
            <a:ext cx="208956" cy="192807"/>
          </a:xfrm>
          <a:prstGeom prst="roundRect">
            <a:avLst>
              <a:gd name="adj" fmla="val 16256"/>
            </a:avLst>
          </a:prstGeom>
          <a:ln w="25400">
            <a:solidFill>
              <a:srgbClr val="FFFFFF"/>
            </a:solidFill>
            <a:miter lim="400000"/>
          </a:ln>
        </p:spPr>
        <p:txBody>
          <a:bodyPr lIns="0" tIns="0" rIns="0" bIns="0" anchor="ctr"/>
          <a:lstStyle/>
          <a:p>
            <a:pPr algn="ctr">
              <a:lnSpc>
                <a:spcPct val="100000"/>
              </a:lnSpc>
              <a:defRPr sz="3200">
                <a:solidFill>
                  <a:srgbClr val="FFFFFF"/>
                </a:solidFill>
                <a:latin typeface="Poppins Bold"/>
                <a:ea typeface="Poppins Bold"/>
                <a:cs typeface="Poppins Bold"/>
                <a:sym typeface="Poppins Bold"/>
              </a:defRPr>
            </a:pPr>
            <a:endParaRPr sz="160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sp>
        <p:nvSpPr>
          <p:cNvPr id="21" name="TextBox 2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676638" y="1333330"/>
            <a:ext cx="6144282" cy="4385368"/>
          </a:xfrm>
          <a:prstGeom prst="rect">
            <a:avLst/>
          </a:prstGeom>
          <a:noFill/>
        </p:spPr>
        <p:txBody>
          <a:bodyPr wrap="square" rtlCol="0" anchor="t">
            <a:spAutoFit/>
          </a:bodyPr>
          <a:lstStyle/>
          <a:p>
            <a:pPr>
              <a:lnSpc>
                <a:spcPct val="120000"/>
              </a:lnSpc>
            </a:pPr>
            <a:r>
              <a:rPr lang="en-US" altLang="zh-CN" dirty="0">
                <a:solidFill>
                  <a:schemeClr val="tx1">
                    <a:lumMod val="65000"/>
                    <a:lumOff val="35000"/>
                  </a:schemeClr>
                </a:solidFill>
                <a:latin typeface="思源黑体 Bold" panose="020B0800000000000000" charset="-122"/>
                <a:ea typeface="思源黑体 Bold" panose="020B0800000000000000" charset="-122"/>
                <a:cs typeface="+mn-ea"/>
                <a:sym typeface="思源黑体 Bold" panose="020B0800000000000000" charset="-122"/>
              </a:rPr>
              <a:t>Based on the previously discovered issues, we attempt to use text to interpret the semantics of corresponding emoji, such as “</a:t>
            </a:r>
            <a:r>
              <a:rPr lang="zh-CN" altLang="en-US" dirty="0">
                <a:solidFill>
                  <a:schemeClr val="tx1">
                    <a:lumMod val="65000"/>
                    <a:lumOff val="35000"/>
                  </a:schemeClr>
                </a:solidFill>
                <a:latin typeface="思源黑体 Bold" panose="020B0800000000000000" charset="-122"/>
                <a:ea typeface="思源黑体 Bold" panose="020B0800000000000000" charset="-122"/>
                <a:cs typeface="+mn-ea"/>
                <a:sym typeface="思源黑体 Bold" panose="020B0800000000000000" charset="-122"/>
              </a:rPr>
              <a:t>哈哈</a:t>
            </a:r>
            <a:r>
              <a:rPr lang="en-US" altLang="zh-CN" dirty="0">
                <a:solidFill>
                  <a:schemeClr val="tx1">
                    <a:lumMod val="65000"/>
                    <a:lumOff val="35000"/>
                  </a:schemeClr>
                </a:solidFill>
                <a:latin typeface="思源黑体 Bold" panose="020B0800000000000000" charset="-122"/>
                <a:ea typeface="思源黑体 Bold" panose="020B0800000000000000" charset="-122"/>
                <a:cs typeface="+mn-ea"/>
                <a:sym typeface="思源黑体 Bold" panose="020B0800000000000000" charset="-122"/>
              </a:rPr>
              <a:t>” and the corresponding emoji “[</a:t>
            </a:r>
            <a:r>
              <a:rPr lang="zh-CN" altLang="en-US" dirty="0">
                <a:solidFill>
                  <a:schemeClr val="tx1">
                    <a:lumMod val="65000"/>
                    <a:lumOff val="35000"/>
                  </a:schemeClr>
                </a:solidFill>
                <a:latin typeface="思源黑体 Bold" panose="020B0800000000000000" charset="-122"/>
                <a:ea typeface="思源黑体 Bold" panose="020B0800000000000000" charset="-122"/>
                <a:cs typeface="+mn-ea"/>
                <a:sym typeface="思源黑体 Bold" panose="020B0800000000000000" charset="-122"/>
              </a:rPr>
              <a:t>哈哈</a:t>
            </a:r>
            <a:r>
              <a:rPr lang="en-US" altLang="zh-CN" dirty="0">
                <a:solidFill>
                  <a:schemeClr val="tx1">
                    <a:lumMod val="65000"/>
                    <a:lumOff val="35000"/>
                  </a:schemeClr>
                </a:solidFill>
                <a:latin typeface="思源黑体 Bold" panose="020B0800000000000000" charset="-122"/>
                <a:ea typeface="思源黑体 Bold" panose="020B0800000000000000" charset="-122"/>
                <a:cs typeface="+mn-ea"/>
                <a:sym typeface="思源黑体 Bold" panose="020B0800000000000000" charset="-122"/>
              </a:rPr>
              <a:t>]". We use the highly correlated content of the words corresponding to the emoticons to assist in their use, so that emoticons are no longer simply associated with words that are usually used simultaneously, but are to some extent associated with actual semantics and usage scenarios. This method reconstructs the attention mechanism in neurons, so that when facial expressions are predicted, their attention is more distributed on the actual relevant content rather than high-frequency content</a:t>
            </a:r>
          </a:p>
        </p:txBody>
      </p:sp>
      <p:sp>
        <p:nvSpPr>
          <p:cNvPr id="27" name="TextBox 6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406554" y="389835"/>
            <a:ext cx="11657919" cy="646331"/>
          </a:xfrm>
          <a:prstGeom prst="rect">
            <a:avLst/>
          </a:prstGeom>
          <a:noFill/>
        </p:spPr>
        <p:txBody>
          <a:bodyPr wrap="square" rtlCol="0" anchor="t">
            <a:spAutoFit/>
          </a:bodyPr>
          <a:lstStyle>
            <a:defPPr>
              <a:defRPr lang="zh-CN"/>
            </a:defPPr>
            <a:lvl1pPr>
              <a:defRPr sz="3600" b="1" spc="100">
                <a:solidFill>
                  <a:schemeClr val="tx1">
                    <a:lumMod val="65000"/>
                    <a:lumOff val="35000"/>
                  </a:schemeClr>
                </a:solidFill>
                <a:latin typeface="+mj-lt"/>
                <a:ea typeface="思源黑体 CN Normal" panose="020B0400000000000000" pitchFamily="34" charset="-122"/>
                <a:cs typeface="+mn-ea"/>
              </a:defRPr>
            </a:lvl1pPr>
          </a:lstStyle>
          <a:p>
            <a:pPr algn="ctr"/>
            <a:r>
              <a:rPr lang="en-US" dirty="0">
                <a:latin typeface="+mn-lt"/>
                <a:ea typeface="思源黑体 CN Bold" panose="020B0800000000000000" pitchFamily="34" charset="-122"/>
                <a:sym typeface="微软雅黑" panose="020B0503020204020204" charset="-122"/>
              </a:rPr>
              <a:t>Adjust the </a:t>
            </a:r>
            <a:r>
              <a:rPr lang="en-US" altLang="zh-CN" dirty="0">
                <a:latin typeface="+mn-lt"/>
                <a:ea typeface="思源黑体 CN Bold" panose="020B0800000000000000" pitchFamily="34" charset="-122"/>
                <a:sym typeface="微软雅黑" panose="020B0503020204020204" charset="-122"/>
              </a:rPr>
              <a:t>attention</a:t>
            </a:r>
            <a:r>
              <a:rPr lang="en-US" dirty="0">
                <a:latin typeface="+mn-lt"/>
                <a:ea typeface="思源黑体 CN Bold" panose="020B0800000000000000" pitchFamily="34" charset="-122"/>
                <a:sym typeface="微软雅黑" panose="020B0503020204020204" charset="-122"/>
              </a:rPr>
              <a:t> of emo</a:t>
            </a:r>
            <a:r>
              <a:rPr lang="en-US" altLang="zh-CN" dirty="0">
                <a:latin typeface="+mn-lt"/>
                <a:ea typeface="思源黑体 CN Bold" panose="020B0800000000000000" pitchFamily="34" charset="-122"/>
                <a:sym typeface="微软雅黑" panose="020B0503020204020204" charset="-122"/>
              </a:rPr>
              <a:t>ji</a:t>
            </a:r>
            <a:endParaRPr lang="id-ID" dirty="0">
              <a:latin typeface="+mn-lt"/>
              <a:ea typeface="思源黑体 CN Bold" panose="020B0800000000000000" pitchFamily="34" charset="-122"/>
              <a:sym typeface="微软雅黑" panose="020B0503020204020204" charset="-122"/>
            </a:endParaRPr>
          </a:p>
        </p:txBody>
      </p:sp>
      <p:pic>
        <p:nvPicPr>
          <p:cNvPr id="28" name="图片 2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715" y="3515043"/>
            <a:ext cx="800214" cy="800214"/>
          </a:xfrm>
          <a:prstGeom prst="rect">
            <a:avLst/>
          </a:prstGeom>
        </p:spPr>
      </p:pic>
      <p:pic>
        <p:nvPicPr>
          <p:cNvPr id="29" name="图片 2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399" y="2161600"/>
            <a:ext cx="1107997" cy="1107997"/>
          </a:xfrm>
          <a:prstGeom prst="rect">
            <a:avLst/>
          </a:prstGeom>
        </p:spPr>
      </p:pic>
      <p:pic>
        <p:nvPicPr>
          <p:cNvPr id="30" name="图片 29"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320" y="4532834"/>
            <a:ext cx="1037004" cy="1197893"/>
          </a:xfrm>
          <a:prstGeom prst="rect">
            <a:avLst/>
          </a:prstGeom>
        </p:spPr>
      </p:pic>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rot="2700000">
            <a:off x="-1100570" y="-3938082"/>
            <a:ext cx="7152190" cy="12993523"/>
          </a:xfrm>
          <a:prstGeom prst="roundRect">
            <a:avLst>
              <a:gd name="adj" fmla="val 50000"/>
            </a:avLst>
          </a:prstGeom>
          <a:solidFill>
            <a:srgbClr val="121212"/>
          </a:solidFill>
          <a:ln>
            <a:noFill/>
          </a:ln>
        </p:spPr>
        <p:txBody>
          <a:bodyPr spcFirstLastPara="1" wrap="square" lIns="0" tIns="0" rIns="0" bIns="0" anchor="ctr" anchorCtr="0">
            <a:noAutofit/>
          </a:bodyPr>
          <a:lstStyle/>
          <a:p>
            <a:pPr algn="ctr" defTabSz="457200">
              <a:buClr>
                <a:srgbClr val="FFFFFF"/>
              </a:buClr>
              <a:buSzPts val="3200"/>
              <a:defRPr/>
            </a:pPr>
            <a:endParaRPr sz="1600" b="1" kern="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78" name="Google Shape;378;p4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480708" y="889000"/>
            <a:ext cx="5080001" cy="5080000"/>
          </a:xfrm>
          <a:prstGeom prst="ellipse">
            <a:avLst/>
          </a:prstGeom>
          <a:solidFill>
            <a:srgbClr val="EE7F46"/>
          </a:solidFill>
          <a:ln>
            <a:noFill/>
          </a:ln>
        </p:spPr>
        <p:txBody>
          <a:bodyPr spcFirstLastPara="1" wrap="square" lIns="0" tIns="0" rIns="0" bIns="0" anchor="ctr" anchorCtr="0">
            <a:noAutofit/>
          </a:bodyPr>
          <a:lstStyle/>
          <a:p>
            <a:pPr algn="ctr" defTabSz="457200">
              <a:buClr>
                <a:srgbClr val="FFFFFF"/>
              </a:buClr>
              <a:buSzPts val="3200"/>
              <a:defRPr/>
            </a:pPr>
            <a:r>
              <a:rPr lang="en-US" b="1" kern="0" dirty="0">
                <a:solidFill>
                  <a:srgbClr val="FFFFFF"/>
                </a:solidFill>
                <a:latin typeface="Poppins" panose="00000500000000000000"/>
                <a:ea typeface="Poppins" panose="00000500000000000000"/>
                <a:cs typeface="Poppins" panose="00000500000000000000"/>
                <a:sym typeface="Poppins" panose="00000500000000000000"/>
              </a:rPr>
              <a:t>Based on the reconstructed attention of emoticons, try to recommend emoticons in the order of input text after each associated word In order to fit the usage scenario rather than a simple recommendation, after the first keyword, when reading the keyword again and attempting to recommend, the first keyword will be referenced and the weights will be rearranged</a:t>
            </a:r>
            <a:endParaRPr b="1" kern="0" dirty="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80" name="Google Shape;380;p4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015999" y="0"/>
            <a:ext cx="5080001" cy="6466205"/>
          </a:xfrm>
          <a:prstGeom prst="rect">
            <a:avLst/>
          </a:prstGeom>
          <a:noFill/>
          <a:ln>
            <a:noFill/>
          </a:ln>
        </p:spPr>
        <p:txBody>
          <a:bodyPr spcFirstLastPara="1" wrap="square" lIns="25400" tIns="25400" rIns="25400" bIns="25400" anchor="b" anchorCtr="0">
            <a:spAutoFit/>
          </a:bodyPr>
          <a:lstStyle/>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Vocabulary Sequence: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 喜欢 一个 东西</a:t>
            </a:r>
            <a:endPar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endPar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Step 1: Processing 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has no related emoticons.</a:t>
            </a:r>
          </a:p>
          <a:p>
            <a:pPr defTabSz="457200">
              <a:lnSpc>
                <a:spcPct val="120000"/>
              </a:lnSpc>
              <a:buClr>
                <a:srgbClr val="FFFFFF"/>
              </a:buClr>
              <a:buSzPts val="5000"/>
              <a:defRPr/>
            </a:pPr>
            <a:endPar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Step 2: Processing 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喜欢</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Recommended emoticons (combined with history words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1.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赞</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0.8959</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dessert, visual, like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2.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威武</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0.8471</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here, brokerage, like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3.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嘻嘻</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0.7033</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love, laugh, go home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4.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哈哈</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0.5469</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laugh, travel, love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5.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围观</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0.4685</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share, world, brokerage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Accumulated vocabulary: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 → 喜欢</a:t>
            </a:r>
            <a:endPar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endPar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Step 3: Processing 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一个</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Recommended emoticons (combined with history words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喜欢</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1.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汽车</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0.0232</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one, car, see</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2.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亲亲</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Composite score: 0.0129</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Related vocabulary: in heart, performance, baby</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Accumulated vocabulary: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我 → 喜欢 → 一个</a:t>
            </a:r>
          </a:p>
          <a:p>
            <a:pPr defTabSz="457200">
              <a:lnSpc>
                <a:spcPct val="120000"/>
              </a:lnSpc>
              <a:buClr>
                <a:srgbClr val="FFFFFF"/>
              </a:buClr>
              <a:buSzPts val="5000"/>
              <a:defRPr/>
            </a:pPr>
            <a:endPar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endParaRP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Step 4: Processing 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东西</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a:t>
            </a:r>
          </a:p>
          <a:p>
            <a:pPr defTabSz="457200">
              <a:lnSpc>
                <a:spcPct val="120000"/>
              </a:lnSpc>
              <a:buClr>
                <a:srgbClr val="FFFFFF"/>
              </a:buClr>
              <a:buSzPts val="5000"/>
              <a:defRPr/>
            </a:pP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Word '</a:t>
            </a:r>
            <a:r>
              <a:rPr lang="zh-CN" alt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东西</a:t>
            </a:r>
            <a:r>
              <a:rPr lang="en-US" altLang="zh-CN"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 </a:t>
            </a:r>
            <a:r>
              <a:rPr lang="en-US" sz="1200" kern="0" dirty="0">
                <a:solidFill>
                  <a:srgbClr val="FFFFFF"/>
                </a:solidFill>
                <a:latin typeface="Poppins SemiBold" panose="00000700000000000000"/>
                <a:ea typeface="Poppins SemiBold" panose="00000700000000000000"/>
                <a:cs typeface="Poppins SemiBold" panose="00000700000000000000"/>
                <a:sym typeface="Poppins SemiBold" panose="00000700000000000000"/>
              </a:rPr>
              <a:t>has no related emoticons. </a:t>
            </a: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95D0E1"/>
            </a:gs>
            <a:gs pos="47000">
              <a:srgbClr val="B2BEF1">
                <a:alpha val="63000"/>
              </a:srgbClr>
            </a:gs>
            <a:gs pos="100000">
              <a:schemeClr val="accent1">
                <a:lumMod val="30000"/>
                <a:lumOff val="70000"/>
              </a:schemeClr>
            </a:gs>
          </a:gsLst>
          <a:lin ang="18900000" scaled="1"/>
        </a:gradFill>
        <a:effectLst/>
      </p:bgPr>
    </p:bg>
    <p:spTree>
      <p:nvGrpSpPr>
        <p:cNvPr id="1" name=""/>
        <p:cNvGrpSpPr/>
        <p:nvPr/>
      </p:nvGrpSpPr>
      <p:grpSpPr>
        <a:xfrm>
          <a:off x="0" y="0"/>
          <a:ext cx="0" cy="0"/>
          <a:chOff x="0" y="0"/>
          <a:chExt cx="0" cy="0"/>
        </a:xfrm>
      </p:grpSpPr>
      <p:sp>
        <p:nvSpPr>
          <p:cNvPr id="15" name="矩形: 圆角 1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77855" y="401934"/>
            <a:ext cx="11236290" cy="6089301"/>
          </a:xfrm>
          <a:prstGeom prst="roundRect">
            <a:avLst>
              <a:gd name="adj" fmla="val 4590"/>
            </a:avLst>
          </a:prstGeom>
          <a:gradFill flip="none" rotWithShape="1">
            <a:gsLst>
              <a:gs pos="0">
                <a:srgbClr val="95D0E1"/>
              </a:gs>
              <a:gs pos="100000">
                <a:schemeClr val="bg1"/>
              </a:gs>
            </a:gsLst>
            <a:lin ang="2700000" scaled="1"/>
            <a:tileRect/>
          </a:gradFill>
          <a:ln>
            <a:gradFill flip="none" rotWithShape="1">
              <a:gsLst>
                <a:gs pos="0">
                  <a:schemeClr val="accent1">
                    <a:lumMod val="5000"/>
                    <a:lumOff val="95000"/>
                  </a:schemeClr>
                </a:gs>
                <a:gs pos="49000">
                  <a:srgbClr val="95D0E1"/>
                </a:gs>
                <a:gs pos="100000">
                  <a:schemeClr val="accent3"/>
                </a:gs>
              </a:gsLst>
              <a:lin ang="18900000" scaled="1"/>
              <a:tileRect/>
            </a:gra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95" y="17734"/>
            <a:ext cx="12089051" cy="7886536"/>
          </a:xfrm>
          <a:prstGeom prst="rect">
            <a:avLst/>
          </a:prstGeom>
        </p:spPr>
      </p:pic>
      <p:pic>
        <p:nvPicPr>
          <p:cNvPr id="13" name="图片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666" y="1914773"/>
            <a:ext cx="7577334" cy="4943227"/>
          </a:xfrm>
          <a:prstGeom prst="rect">
            <a:avLst/>
          </a:prstGeom>
        </p:spPr>
      </p:pic>
      <p:sp>
        <p:nvSpPr>
          <p:cNvPr id="18" name="文本框 1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882474" y="1314598"/>
            <a:ext cx="8049507" cy="4518025"/>
          </a:xfrm>
          <a:prstGeom prst="rect">
            <a:avLst/>
          </a:prstGeom>
          <a:ln w="12700">
            <a:miter lim="400000"/>
          </a:ln>
          <a:effectLst/>
        </p:spPr>
        <p:txBody>
          <a:bodyPr wrap="square" lIns="25400" tIns="25400" rIns="25400" bIns="25400">
            <a:spAutoFit/>
          </a:bodyPr>
          <a:lstStyle>
            <a:defPPr>
              <a:defRPr lang="zh-CN"/>
            </a:defPPr>
            <a:lvl1pPr>
              <a:lnSpc>
                <a:spcPct val="110000"/>
              </a:lnSpc>
              <a:defRPr sz="4000">
                <a:latin typeface="Poppins SemiBold" panose="00000700000000000000"/>
                <a:ea typeface="Poppins SemiBold" panose="00000700000000000000"/>
                <a:cs typeface="Poppins SemiBold" panose="00000700000000000000"/>
              </a:defRPr>
            </a:lvl1pPr>
          </a:lstStyle>
          <a:p>
            <a:r>
              <a:rPr lang="en-US" altLang="zh-CN" sz="3600" dirty="0">
                <a:solidFill>
                  <a:schemeClr val="tx1">
                    <a:lumMod val="75000"/>
                    <a:lumOff val="25000"/>
                  </a:schemeClr>
                </a:solidFill>
                <a:effectLst>
                  <a:outerShdw blurRad="88900" dist="127000" dir="2700000" algn="tl">
                    <a:srgbClr val="000000">
                      <a:alpha val="35000"/>
                    </a:srgbClr>
                  </a:outerShdw>
                </a:effectLst>
                <a:latin typeface="+mn-lt"/>
              </a:rPr>
              <a:t>PART 1</a:t>
            </a:r>
          </a:p>
          <a:p>
            <a:pPr>
              <a:buNone/>
            </a:pPr>
            <a:r>
              <a:rPr lang="en-GB" altLang="zh-CN" sz="4400" dirty="0">
                <a:solidFill>
                  <a:srgbClr val="000000"/>
                </a:solidFill>
                <a:effectLst/>
                <a:latin typeface="+mn-lt"/>
              </a:rPr>
              <a:t>Adversarial Reinforcement Learning for Sarcasm</a:t>
            </a:r>
          </a:p>
          <a:p>
            <a:r>
              <a:rPr lang="en-GB" altLang="zh-CN" sz="4400" dirty="0">
                <a:solidFill>
                  <a:srgbClr val="000000"/>
                </a:solidFill>
                <a:effectLst/>
                <a:latin typeface="+mn-lt"/>
              </a:rPr>
              <a:t>Detection Robustness</a:t>
            </a:r>
          </a:p>
          <a:p>
            <a:pPr algn="ctr"/>
            <a:endParaRPr lang="zh-CN" altLang="en-US" sz="9600" dirty="0">
              <a:solidFill>
                <a:schemeClr val="tx1">
                  <a:lumMod val="75000"/>
                  <a:lumOff val="25000"/>
                </a:schemeClr>
              </a:solidFill>
              <a:effectLst>
                <a:outerShdw blurRad="88900" dist="127000" dir="2700000" algn="tl">
                  <a:srgbClr val="000000">
                    <a:alpha val="35000"/>
                  </a:srgbClr>
                </a:outerShdw>
              </a:effectLst>
              <a:latin typeface="+mn-lt"/>
            </a:endParaRPr>
          </a:p>
        </p:txBody>
      </p:sp>
      <p:pic>
        <p:nvPicPr>
          <p:cNvPr id="8" name="图片 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6919" y="2629431"/>
            <a:ext cx="6067226" cy="3958077"/>
          </a:xfrm>
          <a:prstGeom prst="rect">
            <a:avLst/>
          </a:prstGeom>
        </p:spPr>
      </p:pic>
      <p:sp>
        <p:nvSpPr>
          <p:cNvPr id="30" name="TextBox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882474" y="4433934"/>
            <a:ext cx="5708467" cy="349070"/>
          </a:xfrm>
          <a:prstGeom prst="rect">
            <a:avLst/>
          </a:prstGeom>
          <a:ln w="12700">
            <a:miter lim="400000"/>
          </a:ln>
          <a:effectLst/>
        </p:spPr>
        <p:txBody>
          <a:bodyPr wrap="square" lIns="25400" tIns="25400" rIns="25400" bIns="25400">
            <a:spAutoFit/>
          </a:bodyPr>
          <a:lstStyle>
            <a:defPPr>
              <a:defRPr lang="zh-CN"/>
            </a:defPPr>
            <a:lvl1pPr algn="ctr">
              <a:lnSpc>
                <a:spcPct val="110000"/>
              </a:lnSpc>
              <a:defRPr sz="9600">
                <a:solidFill>
                  <a:schemeClr val="bg1"/>
                </a:solidFill>
                <a:effectLst>
                  <a:outerShdw blurRad="88900" dist="127000" dir="2700000" algn="tl">
                    <a:srgbClr val="000000">
                      <a:alpha val="35000"/>
                    </a:srgbClr>
                  </a:outerShdw>
                </a:effectLst>
                <a:latin typeface="Poppins SemiBold" panose="00000700000000000000"/>
                <a:ea typeface="Poppins SemiBold" panose="00000700000000000000"/>
                <a:cs typeface="Poppins SemiBold" panose="0000070000000000000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lumMod val="75000"/>
                    <a:lumOff val="25000"/>
                  </a:schemeClr>
                </a:solidFill>
              </a:rPr>
              <a:t>Yang Xi 2330026190</a:t>
            </a: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569456" y="3584512"/>
            <a:ext cx="5359400" cy="2976626"/>
          </a:xfrm>
          <a:prstGeom prst="rect">
            <a:avLst/>
          </a:prstGeom>
          <a:solidFill>
            <a:schemeClr val="tx1">
              <a:alpha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8" name="矩形 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736600" y="3584512"/>
            <a:ext cx="5359400" cy="2976626"/>
          </a:xfrm>
          <a:prstGeom prst="rect">
            <a:avLst/>
          </a:prstGeom>
          <a:solidFill>
            <a:schemeClr val="tx1">
              <a:alpha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7" name="矩形 6"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569456" y="327669"/>
            <a:ext cx="5359400" cy="2976626"/>
          </a:xfrm>
          <a:prstGeom prst="rect">
            <a:avLst/>
          </a:prstGeom>
          <a:solidFill>
            <a:schemeClr val="tx1">
              <a:alpha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 name="矩形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736600" y="327669"/>
            <a:ext cx="5359400" cy="2976626"/>
          </a:xfrm>
          <a:prstGeom prst="rect">
            <a:avLst/>
          </a:prstGeom>
          <a:solidFill>
            <a:schemeClr val="tx1">
              <a:alpha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1"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pic>
        <p:nvPicPr>
          <p:cNvPr id="22" name="图片 21"/>
          <p:cNvPicPr>
            <a:picLocks noChangeAspect="1"/>
          </p:cNvPicPr>
          <p:nvPr/>
        </p:nvPicPr>
        <p:blipFill>
          <a:blip r:embed="rId2"/>
          <a:stretch>
            <a:fillRect/>
          </a:stretch>
        </p:blipFill>
        <p:spPr>
          <a:xfrm>
            <a:off x="1067793" y="327670"/>
            <a:ext cx="4697013" cy="2976625"/>
          </a:xfrm>
          <a:prstGeom prst="rect">
            <a:avLst/>
          </a:prstGeom>
        </p:spPr>
      </p:pic>
      <p:pic>
        <p:nvPicPr>
          <p:cNvPr id="23" name="图片 22"/>
          <p:cNvPicPr>
            <a:picLocks noChangeAspect="1"/>
          </p:cNvPicPr>
          <p:nvPr/>
        </p:nvPicPr>
        <p:blipFill>
          <a:blip r:embed="rId3"/>
          <a:stretch>
            <a:fillRect/>
          </a:stretch>
        </p:blipFill>
        <p:spPr>
          <a:xfrm>
            <a:off x="6903171" y="327669"/>
            <a:ext cx="4691969" cy="2976626"/>
          </a:xfrm>
          <a:prstGeom prst="rect">
            <a:avLst/>
          </a:prstGeom>
        </p:spPr>
      </p:pic>
      <p:pic>
        <p:nvPicPr>
          <p:cNvPr id="26" name="图片 25"/>
          <p:cNvPicPr>
            <a:picLocks noChangeAspect="1"/>
          </p:cNvPicPr>
          <p:nvPr/>
        </p:nvPicPr>
        <p:blipFill>
          <a:blip r:embed="rId4"/>
          <a:stretch>
            <a:fillRect/>
          </a:stretch>
        </p:blipFill>
        <p:spPr>
          <a:xfrm>
            <a:off x="1067792" y="3584512"/>
            <a:ext cx="4697012" cy="2976625"/>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4145" y="3594857"/>
            <a:ext cx="4470019" cy="2966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17426" y="0"/>
            <a:ext cx="2989225" cy="6858000"/>
          </a:xfrm>
          <a:prstGeom prst="roundRect">
            <a:avLst>
              <a:gd name="adj" fmla="val 0"/>
            </a:avLst>
          </a:prstGeom>
          <a:gradFill>
            <a:gsLst>
              <a:gs pos="0">
                <a:schemeClr val="accent1">
                  <a:alpha val="73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a:off x="3467100" y="1793070"/>
            <a:ext cx="4244443" cy="1981200"/>
            <a:chOff x="3467100" y="1793070"/>
            <a:chExt cx="4244443" cy="1981200"/>
          </a:xfrm>
        </p:grpSpPr>
        <p:sp>
          <p:nvSpPr>
            <p:cNvPr id="45" name="Freeform: Shape 44"/>
            <p:cNvSpPr/>
            <p:nvPr/>
          </p:nvSpPr>
          <p:spPr>
            <a:xfrm>
              <a:off x="3467100" y="1793070"/>
              <a:ext cx="4244443" cy="1981200"/>
            </a:xfrm>
            <a:custGeom>
              <a:avLst/>
              <a:gdLst>
                <a:gd name="connsiteX0" fmla="*/ 3749143 w 4244443"/>
                <a:gd name="connsiteY0" fmla="*/ 0 h 1981200"/>
                <a:gd name="connsiteX1" fmla="*/ 4244443 w 4244443"/>
                <a:gd name="connsiteY1" fmla="*/ 495300 h 1981200"/>
                <a:gd name="connsiteX2" fmla="*/ 3749143 w 4244443"/>
                <a:gd name="connsiteY2" fmla="*/ 990600 h 1981200"/>
                <a:gd name="connsiteX3" fmla="*/ 3749143 w 4244443"/>
                <a:gd name="connsiteY3" fmla="*/ 742950 h 1981200"/>
                <a:gd name="connsiteX4" fmla="*/ 3090053 w 4244443"/>
                <a:gd name="connsiteY4" fmla="*/ 742950 h 1981200"/>
                <a:gd name="connsiteX5" fmla="*/ 2726125 w 4244443"/>
                <a:gd name="connsiteY5" fmla="*/ 1039560 h 1981200"/>
                <a:gd name="connsiteX6" fmla="*/ 2720094 w 4244443"/>
                <a:gd name="connsiteY6" fmla="*/ 1099387 h 1981200"/>
                <a:gd name="connsiteX7" fmla="*/ 2721068 w 4244443"/>
                <a:gd name="connsiteY7" fmla="*/ 1099387 h 1981200"/>
                <a:gd name="connsiteX8" fmla="*/ 2721835 w 4244443"/>
                <a:gd name="connsiteY8" fmla="*/ 1114425 h 1981200"/>
                <a:gd name="connsiteX9" fmla="*/ 1846392 w 4244443"/>
                <a:gd name="connsiteY9" fmla="*/ 1981200 h 1981200"/>
                <a:gd name="connsiteX10" fmla="*/ 0 w 4244443"/>
                <a:gd name="connsiteY10" fmla="*/ 1981200 h 1981200"/>
                <a:gd name="connsiteX11" fmla="*/ 0 w 4244443"/>
                <a:gd name="connsiteY11" fmla="*/ 1485900 h 1981200"/>
                <a:gd name="connsiteX12" fmla="*/ 1846392 w 4244443"/>
                <a:gd name="connsiteY12" fmla="*/ 1485900 h 1981200"/>
                <a:gd name="connsiteX13" fmla="*/ 2221582 w 4244443"/>
                <a:gd name="connsiteY13" fmla="*/ 1114425 h 1981200"/>
                <a:gd name="connsiteX14" fmla="*/ 2220051 w 4244443"/>
                <a:gd name="connsiteY14" fmla="*/ 1099387 h 1981200"/>
                <a:gd name="connsiteX15" fmla="*/ 2224038 w 4244443"/>
                <a:gd name="connsiteY15" fmla="*/ 1099387 h 1981200"/>
                <a:gd name="connsiteX16" fmla="*/ 2227753 w 4244443"/>
                <a:gd name="connsiteY16" fmla="*/ 1025802 h 1981200"/>
                <a:gd name="connsiteX17" fmla="*/ 3090053 w 4244443"/>
                <a:gd name="connsiteY17" fmla="*/ 247650 h 1981200"/>
                <a:gd name="connsiteX18" fmla="*/ 3749143 w 4244443"/>
                <a:gd name="connsiteY18" fmla="*/ 24765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44443" h="1981200">
                  <a:moveTo>
                    <a:pt x="3749143" y="0"/>
                  </a:moveTo>
                  <a:lnTo>
                    <a:pt x="4244443" y="495300"/>
                  </a:lnTo>
                  <a:lnTo>
                    <a:pt x="3749143" y="990600"/>
                  </a:lnTo>
                  <a:lnTo>
                    <a:pt x="3749143" y="742950"/>
                  </a:lnTo>
                  <a:lnTo>
                    <a:pt x="3090053" y="742950"/>
                  </a:lnTo>
                  <a:cubicBezTo>
                    <a:pt x="2910538" y="742950"/>
                    <a:pt x="2760764" y="870285"/>
                    <a:pt x="2726125" y="1039560"/>
                  </a:cubicBezTo>
                  <a:lnTo>
                    <a:pt x="2720094" y="1099387"/>
                  </a:lnTo>
                  <a:lnTo>
                    <a:pt x="2721068" y="1099387"/>
                  </a:lnTo>
                  <a:lnTo>
                    <a:pt x="2721835" y="1114425"/>
                  </a:lnTo>
                  <a:cubicBezTo>
                    <a:pt x="2721835" y="1593132"/>
                    <a:pt x="2329887" y="1981200"/>
                    <a:pt x="1846392" y="1981200"/>
                  </a:cubicBezTo>
                  <a:lnTo>
                    <a:pt x="0" y="1981200"/>
                  </a:lnTo>
                  <a:lnTo>
                    <a:pt x="0" y="1485900"/>
                  </a:lnTo>
                  <a:lnTo>
                    <a:pt x="1846392" y="1485900"/>
                  </a:lnTo>
                  <a:cubicBezTo>
                    <a:pt x="2053604" y="1485900"/>
                    <a:pt x="2221582" y="1319585"/>
                    <a:pt x="2221582" y="1114425"/>
                  </a:cubicBezTo>
                  <a:lnTo>
                    <a:pt x="2220051" y="1099387"/>
                  </a:lnTo>
                  <a:lnTo>
                    <a:pt x="2224038" y="1099387"/>
                  </a:lnTo>
                  <a:lnTo>
                    <a:pt x="2227753" y="1025802"/>
                  </a:lnTo>
                  <a:cubicBezTo>
                    <a:pt x="2272141" y="588725"/>
                    <a:pt x="2641265" y="247650"/>
                    <a:pt x="3090053" y="247650"/>
                  </a:cubicBezTo>
                  <a:lnTo>
                    <a:pt x="3749143" y="247650"/>
                  </a:lnTo>
                  <a:close/>
                </a:path>
              </a:pathLst>
            </a:custGeom>
            <a:gradFill>
              <a:gsLst>
                <a:gs pos="0">
                  <a:schemeClr val="accent1">
                    <a:alpha val="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6" name="Rectangle 45"/>
            <p:cNvSpPr/>
            <p:nvPr/>
          </p:nvSpPr>
          <p:spPr>
            <a:xfrm>
              <a:off x="6475893" y="2110740"/>
              <a:ext cx="740598" cy="338554"/>
            </a:xfrm>
            <a:prstGeom prst="rect">
              <a:avLst/>
            </a:prstGeom>
          </p:spPr>
          <p:txBody>
            <a:bodyPr wrap="square">
              <a:spAutoFit/>
            </a:bodyPr>
            <a:lstStyle/>
            <a:p>
              <a:pPr algn="ctr"/>
              <a:r>
                <a:rPr lang="en-US" sz="1600" b="1" dirty="0">
                  <a:solidFill>
                    <a:schemeClr val="bg1"/>
                  </a:solidFill>
                  <a:latin typeface="+mj-lt"/>
                  <a:ea typeface="Inter" panose="020B0502030000000004" pitchFamily="34" charset="0"/>
                </a:rPr>
                <a:t>01</a:t>
              </a:r>
            </a:p>
          </p:txBody>
        </p:sp>
      </p:grpSp>
      <p:grpSp>
        <p:nvGrpSpPr>
          <p:cNvPr id="4" name="Group 3"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a:off x="3467100" y="3344551"/>
            <a:ext cx="4244443" cy="1981200"/>
            <a:chOff x="3467100" y="3344551"/>
            <a:chExt cx="4244443" cy="1981200"/>
          </a:xfrm>
        </p:grpSpPr>
        <p:sp>
          <p:nvSpPr>
            <p:cNvPr id="44" name="Freeform: Shape 43"/>
            <p:cNvSpPr/>
            <p:nvPr/>
          </p:nvSpPr>
          <p:spPr>
            <a:xfrm flipV="1">
              <a:off x="3467100" y="3344551"/>
              <a:ext cx="4244443" cy="1981200"/>
            </a:xfrm>
            <a:custGeom>
              <a:avLst/>
              <a:gdLst>
                <a:gd name="connsiteX0" fmla="*/ 0 w 4244443"/>
                <a:gd name="connsiteY0" fmla="*/ 1981200 h 1981200"/>
                <a:gd name="connsiteX1" fmla="*/ 1846392 w 4244443"/>
                <a:gd name="connsiteY1" fmla="*/ 1981200 h 1981200"/>
                <a:gd name="connsiteX2" fmla="*/ 2721835 w 4244443"/>
                <a:gd name="connsiteY2" fmla="*/ 1114425 h 1981200"/>
                <a:gd name="connsiteX3" fmla="*/ 2721068 w 4244443"/>
                <a:gd name="connsiteY3" fmla="*/ 1099387 h 1981200"/>
                <a:gd name="connsiteX4" fmla="*/ 2720094 w 4244443"/>
                <a:gd name="connsiteY4" fmla="*/ 1099387 h 1981200"/>
                <a:gd name="connsiteX5" fmla="*/ 2726125 w 4244443"/>
                <a:gd name="connsiteY5" fmla="*/ 1039560 h 1981200"/>
                <a:gd name="connsiteX6" fmla="*/ 3090053 w 4244443"/>
                <a:gd name="connsiteY6" fmla="*/ 742950 h 1981200"/>
                <a:gd name="connsiteX7" fmla="*/ 3749143 w 4244443"/>
                <a:gd name="connsiteY7" fmla="*/ 742950 h 1981200"/>
                <a:gd name="connsiteX8" fmla="*/ 3749143 w 4244443"/>
                <a:gd name="connsiteY8" fmla="*/ 990600 h 1981200"/>
                <a:gd name="connsiteX9" fmla="*/ 4244443 w 4244443"/>
                <a:gd name="connsiteY9" fmla="*/ 495300 h 1981200"/>
                <a:gd name="connsiteX10" fmla="*/ 3749143 w 4244443"/>
                <a:gd name="connsiteY10" fmla="*/ 0 h 1981200"/>
                <a:gd name="connsiteX11" fmla="*/ 3749143 w 4244443"/>
                <a:gd name="connsiteY11" fmla="*/ 247650 h 1981200"/>
                <a:gd name="connsiteX12" fmla="*/ 3090053 w 4244443"/>
                <a:gd name="connsiteY12" fmla="*/ 247650 h 1981200"/>
                <a:gd name="connsiteX13" fmla="*/ 2227753 w 4244443"/>
                <a:gd name="connsiteY13" fmla="*/ 1025802 h 1981200"/>
                <a:gd name="connsiteX14" fmla="*/ 2224038 w 4244443"/>
                <a:gd name="connsiteY14" fmla="*/ 1099387 h 1981200"/>
                <a:gd name="connsiteX15" fmla="*/ 2220051 w 4244443"/>
                <a:gd name="connsiteY15" fmla="*/ 1099387 h 1981200"/>
                <a:gd name="connsiteX16" fmla="*/ 2221582 w 4244443"/>
                <a:gd name="connsiteY16" fmla="*/ 1114425 h 1981200"/>
                <a:gd name="connsiteX17" fmla="*/ 1846392 w 4244443"/>
                <a:gd name="connsiteY17" fmla="*/ 1485900 h 1981200"/>
                <a:gd name="connsiteX18" fmla="*/ 0 w 4244443"/>
                <a:gd name="connsiteY18" fmla="*/ 148590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44443" h="1981200">
                  <a:moveTo>
                    <a:pt x="0" y="1981200"/>
                  </a:moveTo>
                  <a:lnTo>
                    <a:pt x="1846392" y="1981200"/>
                  </a:lnTo>
                  <a:cubicBezTo>
                    <a:pt x="2329887" y="1981200"/>
                    <a:pt x="2721835" y="1593132"/>
                    <a:pt x="2721835" y="1114425"/>
                  </a:cubicBezTo>
                  <a:lnTo>
                    <a:pt x="2721068" y="1099387"/>
                  </a:lnTo>
                  <a:lnTo>
                    <a:pt x="2720094" y="1099387"/>
                  </a:lnTo>
                  <a:lnTo>
                    <a:pt x="2726125" y="1039560"/>
                  </a:lnTo>
                  <a:cubicBezTo>
                    <a:pt x="2760764" y="870285"/>
                    <a:pt x="2910538" y="742950"/>
                    <a:pt x="3090053" y="742950"/>
                  </a:cubicBezTo>
                  <a:lnTo>
                    <a:pt x="3749143" y="742950"/>
                  </a:lnTo>
                  <a:lnTo>
                    <a:pt x="3749143" y="990600"/>
                  </a:lnTo>
                  <a:lnTo>
                    <a:pt x="4244443" y="495300"/>
                  </a:lnTo>
                  <a:lnTo>
                    <a:pt x="3749143" y="0"/>
                  </a:lnTo>
                  <a:lnTo>
                    <a:pt x="3749143" y="247650"/>
                  </a:lnTo>
                  <a:lnTo>
                    <a:pt x="3090053" y="247650"/>
                  </a:lnTo>
                  <a:cubicBezTo>
                    <a:pt x="2641265" y="247650"/>
                    <a:pt x="2272141" y="588725"/>
                    <a:pt x="2227753" y="1025802"/>
                  </a:cubicBezTo>
                  <a:lnTo>
                    <a:pt x="2224038" y="1099387"/>
                  </a:lnTo>
                  <a:lnTo>
                    <a:pt x="2220051" y="1099387"/>
                  </a:lnTo>
                  <a:lnTo>
                    <a:pt x="2221582" y="1114425"/>
                  </a:lnTo>
                  <a:cubicBezTo>
                    <a:pt x="2221582" y="1319585"/>
                    <a:pt x="2053604" y="1485900"/>
                    <a:pt x="1846392" y="1485900"/>
                  </a:cubicBezTo>
                  <a:lnTo>
                    <a:pt x="0" y="1485900"/>
                  </a:lnTo>
                  <a:close/>
                </a:path>
              </a:pathLst>
            </a:custGeom>
            <a:gradFill>
              <a:gsLst>
                <a:gs pos="0">
                  <a:schemeClr val="accent1">
                    <a:alpha val="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7" name="Rectangle 46"/>
            <p:cNvSpPr/>
            <p:nvPr/>
          </p:nvSpPr>
          <p:spPr>
            <a:xfrm>
              <a:off x="6475893" y="4648200"/>
              <a:ext cx="740598" cy="338554"/>
            </a:xfrm>
            <a:prstGeom prst="rect">
              <a:avLst/>
            </a:prstGeom>
          </p:spPr>
          <p:txBody>
            <a:bodyPr wrap="square">
              <a:spAutoFit/>
            </a:bodyPr>
            <a:lstStyle/>
            <a:p>
              <a:pPr algn="ctr"/>
              <a:r>
                <a:rPr lang="en-US" sz="1600" b="1" dirty="0">
                  <a:solidFill>
                    <a:schemeClr val="bg1"/>
                  </a:solidFill>
                  <a:latin typeface="+mj-lt"/>
                  <a:ea typeface="Inter" panose="020B0502030000000004" pitchFamily="34" charset="0"/>
                </a:rPr>
                <a:t>02</a:t>
              </a:r>
            </a:p>
          </p:txBody>
        </p:sp>
      </p:grpSp>
      <p:sp>
        <p:nvSpPr>
          <p:cNvPr id="22" name="Rectangle 2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838200" y="1295400"/>
            <a:ext cx="4267200" cy="4267200"/>
          </a:xfrm>
          <a:prstGeom prst="rect">
            <a:avLst/>
          </a:prstGeom>
          <a:solidFill>
            <a:schemeClr val="bg1"/>
          </a:solidFill>
          <a:ln>
            <a:noFill/>
          </a:ln>
          <a:effectLst>
            <a:outerShdw blurRad="533400" dir="5400000" algn="t" rotWithShape="0">
              <a:schemeClr val="accent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TextBox 25"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1246599" y="1829995"/>
            <a:ext cx="2989225" cy="3088538"/>
          </a:xfrm>
          <a:prstGeom prst="rect">
            <a:avLst/>
          </a:prstGeom>
          <a:noFill/>
        </p:spPr>
        <p:txBody>
          <a:bodyPr wrap="square" rtlCol="0">
            <a:spAutoFit/>
          </a:bodyPr>
          <a:lstStyle>
            <a:defPPr>
              <a:defRPr lang="en-US"/>
            </a:defPPr>
            <a:lvl1pPr>
              <a:lnSpc>
                <a:spcPct val="90000"/>
              </a:lnSpc>
              <a:defRPr sz="3600" b="1">
                <a:solidFill>
                  <a:schemeClr val="accent1"/>
                </a:solidFill>
                <a:latin typeface="+mj-lt"/>
                <a:ea typeface="Inter" panose="020B0502030000000004" pitchFamily="34" charset="0"/>
              </a:defRPr>
            </a:lvl1pPr>
          </a:lstStyle>
          <a:p>
            <a:r>
              <a:rPr lang="en-US" dirty="0">
                <a:solidFill>
                  <a:schemeClr val="tx1">
                    <a:lumMod val="85000"/>
                    <a:lumOff val="15000"/>
                  </a:schemeClr>
                </a:solidFill>
              </a:rPr>
              <a:t>Emoji recommendation based on attention mechanism</a:t>
            </a:r>
          </a:p>
        </p:txBody>
      </p:sp>
      <p:grpSp>
        <p:nvGrpSpPr>
          <p:cNvPr id="2" name="Group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a:off x="7857420" y="1207123"/>
            <a:ext cx="2910181" cy="647015"/>
            <a:chOff x="8035220" y="2013841"/>
            <a:chExt cx="2910181" cy="647015"/>
          </a:xfrm>
        </p:grpSpPr>
        <p:sp>
          <p:nvSpPr>
            <p:cNvPr id="40" name="Rectangle 39"/>
            <p:cNvSpPr/>
            <p:nvPr/>
          </p:nvSpPr>
          <p:spPr>
            <a:xfrm>
              <a:off x="8035220" y="2013841"/>
              <a:ext cx="2715258" cy="483209"/>
            </a:xfrm>
            <a:prstGeom prst="rect">
              <a:avLst/>
            </a:prstGeom>
          </p:spPr>
          <p:txBody>
            <a:bodyPr wrap="square">
              <a:spAutoFit/>
            </a:bodyPr>
            <a:lstStyle/>
            <a:p>
              <a:pPr>
                <a:lnSpc>
                  <a:spcPct val="110000"/>
                </a:lnSpc>
              </a:pPr>
              <a:r>
                <a:rPr lang="en-US" sz="2400" b="1" dirty="0">
                  <a:solidFill>
                    <a:schemeClr val="tx1">
                      <a:lumMod val="85000"/>
                      <a:lumOff val="15000"/>
                    </a:schemeClr>
                  </a:solidFill>
                  <a:latin typeface="+mj-lt"/>
                  <a:ea typeface="Inter" panose="020B0502030000000004" pitchFamily="34" charset="0"/>
                </a:rPr>
                <a:t>Choose emoji</a:t>
              </a:r>
            </a:p>
          </p:txBody>
        </p:sp>
        <p:sp>
          <p:nvSpPr>
            <p:cNvPr id="41" name="Rectangle 40"/>
            <p:cNvSpPr/>
            <p:nvPr/>
          </p:nvSpPr>
          <p:spPr>
            <a:xfrm>
              <a:off x="8092791" y="2345385"/>
              <a:ext cx="2852610" cy="315471"/>
            </a:xfrm>
            <a:prstGeom prst="rect">
              <a:avLst/>
            </a:prstGeom>
          </p:spPr>
          <p:txBody>
            <a:bodyPr wrap="square">
              <a:spAutoFit/>
            </a:bodyPr>
            <a:lstStyle/>
            <a:p>
              <a:pPr>
                <a:lnSpc>
                  <a:spcPct val="130000"/>
                </a:lnSpc>
              </a:pPr>
              <a:endParaRPr lang="en-US" sz="1200" dirty="0">
                <a:solidFill>
                  <a:schemeClr val="tx1">
                    <a:lumMod val="85000"/>
                    <a:lumOff val="15000"/>
                  </a:schemeClr>
                </a:solidFill>
                <a:ea typeface="Open Sans" pitchFamily="34" charset="0"/>
                <a:cs typeface="Poppins" panose="00000500000000000000" pitchFamily="2" charset="0"/>
              </a:endParaRPr>
            </a:p>
          </p:txBody>
        </p:sp>
      </p:grpSp>
      <p:sp>
        <p:nvSpPr>
          <p:cNvPr id="42" name="Rectangle 4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7914991" y="3774270"/>
            <a:ext cx="2715258" cy="483209"/>
          </a:xfrm>
          <a:prstGeom prst="rect">
            <a:avLst/>
          </a:prstGeom>
        </p:spPr>
        <p:txBody>
          <a:bodyPr wrap="square">
            <a:spAutoFit/>
          </a:bodyPr>
          <a:lstStyle/>
          <a:p>
            <a:pPr>
              <a:lnSpc>
                <a:spcPct val="110000"/>
              </a:lnSpc>
            </a:pPr>
            <a:r>
              <a:rPr lang="en-US" sz="2400" b="1" dirty="0">
                <a:solidFill>
                  <a:schemeClr val="tx1">
                    <a:lumMod val="85000"/>
                    <a:lumOff val="15000"/>
                  </a:schemeClr>
                </a:solidFill>
                <a:latin typeface="+mj-lt"/>
                <a:ea typeface="Inter" panose="020B0502030000000004" pitchFamily="34" charset="0"/>
              </a:rPr>
              <a:t>Located emoji</a:t>
            </a:r>
          </a:p>
        </p:txBody>
      </p:sp>
      <p:sp>
        <p:nvSpPr>
          <p:cNvPr id="48" name="Rectangle: Rounded Corners 4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8158028" y="774405"/>
            <a:ext cx="438863" cy="438858"/>
          </a:xfrm>
          <a:prstGeom prst="roundRect">
            <a:avLst>
              <a:gd name="adj" fmla="val 5115"/>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49" name="Rectangle: Rounded Corners 4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8158027" y="3319622"/>
            <a:ext cx="438863" cy="438858"/>
          </a:xfrm>
          <a:prstGeom prst="roundRect">
            <a:avLst>
              <a:gd name="adj" fmla="val 5115"/>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9" name="文本框 38"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7857420" y="1538667"/>
            <a:ext cx="3496380" cy="1715085"/>
          </a:xfrm>
          <a:prstGeom prst="rect">
            <a:avLst/>
          </a:prstGeom>
          <a:noFill/>
        </p:spPr>
        <p:txBody>
          <a:bodyPr wrap="square">
            <a:spAutoFit/>
          </a:bodyPr>
          <a:lstStyle/>
          <a:p>
            <a:pPr>
              <a:lnSpc>
                <a:spcPct val="150000"/>
              </a:lnSpc>
            </a:pPr>
            <a:r>
              <a:rPr lang="en-US" altLang="zh-CN" dirty="0">
                <a:solidFill>
                  <a:schemeClr val="tx2">
                    <a:lumMod val="50000"/>
                  </a:schemeClr>
                </a:solidFill>
                <a:ea typeface="思源黑体 Bold" panose="020B0800000000000000" charset="-122"/>
              </a:rPr>
              <a:t>Determine which emoji to recommend based on the associated words and the input content of the emoji</a:t>
            </a:r>
          </a:p>
        </p:txBody>
      </p:sp>
      <p:sp>
        <p:nvSpPr>
          <p:cNvPr id="58" name="文本框 57"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7936763" y="4065990"/>
            <a:ext cx="3239237" cy="2546082"/>
          </a:xfrm>
          <a:prstGeom prst="rect">
            <a:avLst/>
          </a:prstGeom>
          <a:noFill/>
        </p:spPr>
        <p:txBody>
          <a:bodyPr wrap="square">
            <a:spAutoFit/>
          </a:bodyPr>
          <a:lstStyle/>
          <a:p>
            <a:pPr>
              <a:lnSpc>
                <a:spcPct val="150000"/>
              </a:lnSpc>
            </a:pPr>
            <a:r>
              <a:rPr lang="en-US" altLang="zh-CN" dirty="0">
                <a:solidFill>
                  <a:schemeClr val="tx2">
                    <a:lumMod val="50000"/>
                  </a:schemeClr>
                </a:solidFill>
                <a:ea typeface="思源黑体 Bold" panose="020B0800000000000000" charset="-122"/>
              </a:rPr>
              <a:t>Determine the recommended position of the emoji based on the relative positions of multiple related words in the emoji</a:t>
            </a:r>
          </a:p>
        </p:txBody>
      </p:sp>
      <p:sp>
        <p:nvSpPr>
          <p:cNvPr id="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2784217" y="190005"/>
            <a:ext cx="6916048" cy="728405"/>
          </a:xfrm>
          <a:prstGeom prst="rect">
            <a:avLst/>
          </a:prstGeom>
          <a:noFill/>
          <a:ln>
            <a:noFill/>
          </a:ln>
        </p:spPr>
        <p:txBody>
          <a:bodyPr spcFirstLastPara="1" wrap="square" lIns="25400" tIns="25400" rIns="25400" bIns="25400" anchor="ctr" anchorCtr="0">
            <a:spAutoFit/>
          </a:bodyPr>
          <a:lstStyle/>
          <a:p>
            <a:pPr defTabSz="457200">
              <a:lnSpc>
                <a:spcPct val="110000"/>
              </a:lnSpc>
              <a:buClr>
                <a:srgbClr val="121212"/>
              </a:buClr>
              <a:buSzPts val="8000"/>
              <a:defRPr/>
            </a:pPr>
            <a:r>
              <a:rPr lang="en-US" sz="4000" kern="0" dirty="0">
                <a:solidFill>
                  <a:srgbClr val="121212"/>
                </a:solidFill>
                <a:latin typeface="Poppins SemiBold" panose="00000700000000000000"/>
                <a:ea typeface="Poppins SemiBold" panose="00000700000000000000"/>
                <a:cs typeface="Poppins SemiBold" panose="00000700000000000000"/>
                <a:sym typeface="Poppins SemiBold" panose="00000700000000000000"/>
              </a:rPr>
              <a:t>Recommended example</a:t>
            </a:r>
            <a:endParaRPr sz="700" kern="0" dirty="0">
              <a:solidFill>
                <a:srgbClr val="000000"/>
              </a:solidFill>
              <a:latin typeface="Arial" panose="020B0604020202020204"/>
              <a:cs typeface="Arial" panose="020B0604020202020204"/>
              <a:sym typeface="Arial" panose="020B0604020202020204"/>
            </a:endParaRPr>
          </a:p>
        </p:txBody>
      </p:sp>
      <p:sp>
        <p:nvSpPr>
          <p:cNvPr id="191" name="Google Shape;191;p2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630188" y="966023"/>
            <a:ext cx="4925954" cy="4925954"/>
          </a:xfrm>
          <a:prstGeom prst="roundRect">
            <a:avLst>
              <a:gd name="adj" fmla="val 15000"/>
            </a:avLst>
          </a:prstGeom>
          <a:solidFill>
            <a:srgbClr val="EBF6F8"/>
          </a:solidFill>
          <a:ln>
            <a:noFill/>
          </a:ln>
        </p:spPr>
        <p:txBody>
          <a:bodyPr spcFirstLastPara="1" wrap="square" lIns="0" tIns="0" rIns="0" bIns="0" anchor="ctr" anchorCtr="0">
            <a:noAutofit/>
          </a:bodyPr>
          <a:lstStyle/>
          <a:p>
            <a:pPr algn="ctr" defTabSz="457200">
              <a:buClr>
                <a:srgbClr val="FFFFFF"/>
              </a:buClr>
              <a:buSzPts val="3200"/>
              <a:defRPr/>
            </a:pPr>
            <a:endParaRPr sz="1600" b="1" kern="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3" name="图片 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7" y="101600"/>
            <a:ext cx="2495519" cy="2089662"/>
          </a:xfrm>
          <a:prstGeom prst="rect">
            <a:avLst/>
          </a:prstGeom>
        </p:spPr>
      </p:pic>
      <p:sp>
        <p:nvSpPr>
          <p:cNvPr id="11" name="矩形 1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946312" y="1324962"/>
            <a:ext cx="4293705" cy="4208075"/>
          </a:xfrm>
          <a:prstGeom prst="rect">
            <a:avLst/>
          </a:prstGeom>
        </p:spPr>
        <p:txBody>
          <a:bodyPr wrap="square">
            <a:spAutoFit/>
          </a:bodyPr>
          <a:lstStyle/>
          <a:p>
            <a:pPr>
              <a:lnSpc>
                <a:spcPct val="150000"/>
              </a:lnSpc>
            </a:pPr>
            <a:r>
              <a:rPr lang="en-US" altLang="zh-CN" dirty="0">
                <a:latin typeface="+mj-ea"/>
                <a:ea typeface="+mj-ea"/>
                <a:cs typeface="+mn-ea"/>
                <a:sym typeface="+mn-lt"/>
              </a:rPr>
              <a:t>At the same time, concepts such as relative position, which are generally not used in text analysis, are introduced into the algorithm to supplement the shortcomings of neural attention mechanism in the face of mixed content of text and emoji, such as unstable attention and lack of discriminative attention</a:t>
            </a:r>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7" name="文本框 6"/>
          <p:cNvSpPr txBox="1"/>
          <p:nvPr/>
        </p:nvSpPr>
        <p:spPr>
          <a:xfrm>
            <a:off x="210487" y="1840649"/>
            <a:ext cx="4550569" cy="695960"/>
          </a:xfrm>
          <a:prstGeom prst="rect">
            <a:avLst/>
          </a:prstGeom>
          <a:noFill/>
        </p:spPr>
        <p:txBody>
          <a:bodyPr wrap="square">
            <a:spAutoFit/>
          </a:bodyPr>
          <a:lstStyle/>
          <a:p>
            <a:pPr>
              <a:lnSpc>
                <a:spcPct val="150000"/>
              </a:lnSpc>
            </a:pPr>
            <a:r>
              <a:rPr lang="en-US" altLang="zh-CN" sz="900" dirty="0">
                <a:latin typeface="+mj-ea"/>
                <a:ea typeface="+mj-ea"/>
                <a:cs typeface="+mn-ea"/>
                <a:sym typeface="+mn-lt"/>
              </a:rPr>
              <a:t>The image below shows the emoji recommendation for sentence :</a:t>
            </a:r>
          </a:p>
          <a:p>
            <a:pPr>
              <a:lnSpc>
                <a:spcPct val="150000"/>
              </a:lnSpc>
            </a:pPr>
            <a:r>
              <a:rPr lang="en-US" altLang="zh-CN" sz="900" dirty="0">
                <a:latin typeface="+mj-ea"/>
                <a:ea typeface="+mj-ea"/>
                <a:cs typeface="+mn-ea"/>
                <a:sym typeface="+mn-lt"/>
              </a:rPr>
              <a:t>"</a:t>
            </a:r>
            <a:r>
              <a:rPr lang="zh-CN" altLang="en-US" sz="900" dirty="0">
                <a:latin typeface="+mj-ea"/>
                <a:ea typeface="+mj-ea"/>
                <a:cs typeface="+mn-ea"/>
              </a:rPr>
              <a:t>我觉得生活的幸福就是和家人在健康的身体基础上，相互关爱，享受简单的快乐时光</a:t>
            </a:r>
            <a:r>
              <a:rPr lang="en-US" altLang="zh-CN" sz="900" dirty="0">
                <a:latin typeface="+mj-ea"/>
                <a:ea typeface="+mj-ea"/>
                <a:cs typeface="+mn-ea"/>
                <a:sym typeface="+mn-lt"/>
              </a:rPr>
              <a:t>“</a:t>
            </a:r>
          </a:p>
          <a:p>
            <a:pPr>
              <a:lnSpc>
                <a:spcPct val="150000"/>
              </a:lnSpc>
            </a:pPr>
            <a:r>
              <a:rPr lang="en-US" altLang="zh-CN" sz="900" dirty="0">
                <a:latin typeface="+mj-ea"/>
                <a:ea typeface="+mj-ea"/>
                <a:cs typeface="+mn-ea"/>
                <a:sym typeface="+mn-lt"/>
              </a:rPr>
              <a:t> under high recommendation parameters.</a:t>
            </a:r>
          </a:p>
        </p:txBody>
      </p:sp>
      <p:pic>
        <p:nvPicPr>
          <p:cNvPr id="4" name="图片 3"/>
          <p:cNvPicPr>
            <a:picLocks noChangeAspect="1"/>
          </p:cNvPicPr>
          <p:nvPr/>
        </p:nvPicPr>
        <p:blipFill>
          <a:blip r:embed="rId4"/>
          <a:stretch>
            <a:fillRect/>
          </a:stretch>
        </p:blipFill>
        <p:spPr>
          <a:xfrm>
            <a:off x="210185" y="2536825"/>
            <a:ext cx="5392420" cy="4284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600173" y="443306"/>
            <a:ext cx="11060784" cy="5995201"/>
          </a:xfrm>
          <a:prstGeom prst="roundRect">
            <a:avLst>
              <a:gd name="adj" fmla="val 8603"/>
            </a:avLst>
          </a:prstGeom>
          <a:solidFill>
            <a:schemeClr val="bg1"/>
          </a:solid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pic>
        <p:nvPicPr>
          <p:cNvPr id="3" name="图片 2"/>
          <p:cNvPicPr>
            <a:picLocks noChangeAspect="1"/>
          </p:cNvPicPr>
          <p:nvPr/>
        </p:nvPicPr>
        <p:blipFill>
          <a:blip r:embed="rId2"/>
          <a:stretch>
            <a:fillRect/>
          </a:stretch>
        </p:blipFill>
        <p:spPr>
          <a:xfrm>
            <a:off x="673735" y="167640"/>
            <a:ext cx="2621280" cy="6522720"/>
          </a:xfrm>
          <a:prstGeom prst="rect">
            <a:avLst/>
          </a:prstGeom>
        </p:spPr>
      </p:pic>
      <p:pic>
        <p:nvPicPr>
          <p:cNvPr id="5" name="图片 4"/>
          <p:cNvPicPr>
            <a:picLocks noChangeAspect="1"/>
          </p:cNvPicPr>
          <p:nvPr/>
        </p:nvPicPr>
        <p:blipFill>
          <a:blip r:embed="rId3"/>
          <a:stretch>
            <a:fillRect/>
          </a:stretch>
        </p:blipFill>
        <p:spPr>
          <a:xfrm>
            <a:off x="3935095" y="167640"/>
            <a:ext cx="3568065" cy="6136640"/>
          </a:xfrm>
          <a:prstGeom prst="rect">
            <a:avLst/>
          </a:prstGeom>
        </p:spPr>
      </p:pic>
      <p:pic>
        <p:nvPicPr>
          <p:cNvPr id="7" name="图片 6"/>
          <p:cNvPicPr>
            <a:picLocks noChangeAspect="1"/>
          </p:cNvPicPr>
          <p:nvPr/>
        </p:nvPicPr>
        <p:blipFill>
          <a:blip r:embed="rId4"/>
          <a:stretch>
            <a:fillRect/>
          </a:stretch>
        </p:blipFill>
        <p:spPr>
          <a:xfrm>
            <a:off x="7877175" y="167640"/>
            <a:ext cx="3865880" cy="53486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2BEF1"/>
        </a:solidFill>
        <a:effectLst/>
      </p:bgPr>
    </p:bg>
    <p:spTree>
      <p:nvGrpSpPr>
        <p:cNvPr id="1" name=""/>
        <p:cNvGrpSpPr/>
        <p:nvPr/>
      </p:nvGrpSpPr>
      <p:grpSpPr>
        <a:xfrm>
          <a:off x="0" y="0"/>
          <a:ext cx="0" cy="0"/>
          <a:chOff x="0" y="0"/>
          <a:chExt cx="0" cy="0"/>
        </a:xfrm>
      </p:grpSpPr>
      <p:sp>
        <p:nvSpPr>
          <p:cNvPr id="6" name="Rounded Rectangle"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rot="20291927">
            <a:off x="-1824996" y="-1559011"/>
            <a:ext cx="9976023" cy="9976023"/>
          </a:xfrm>
          <a:prstGeom prst="roundRect">
            <a:avLst>
              <a:gd name="adj" fmla="val 28278"/>
            </a:avLst>
          </a:prstGeom>
          <a:solidFill>
            <a:srgbClr val="6E4AFD"/>
          </a:solidFill>
          <a:ln w="12700">
            <a:miter lim="400000"/>
          </a:ln>
        </p:spPr>
        <p:txBody>
          <a:bodyPr lIns="0" tIns="0" rIns="0" bIns="0" anchor="ctr"/>
          <a:lstStyle/>
          <a:p>
            <a:pPr algn="ctr">
              <a:lnSpc>
                <a:spcPct val="100000"/>
              </a:lnSpc>
              <a:defRPr sz="3200">
                <a:solidFill>
                  <a:srgbClr val="FFFFFF"/>
                </a:solidFill>
                <a:latin typeface="Poppins Bold"/>
                <a:ea typeface="Poppins Bold"/>
                <a:cs typeface="Poppins Bold"/>
                <a:sym typeface="Poppins Bold"/>
              </a:defRPr>
            </a:pPr>
            <a:endParaRPr sz="160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pic>
        <p:nvPicPr>
          <p:cNvPr id="3" name="图片 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8061">
            <a:off x="1852113" y="-2792"/>
            <a:ext cx="6424400" cy="7006459"/>
          </a:xfrm>
          <a:prstGeom prst="rect">
            <a:avLst/>
          </a:prstGeom>
        </p:spPr>
      </p:pic>
      <p:pic>
        <p:nvPicPr>
          <p:cNvPr id="5" name="图片 4"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13060">
            <a:off x="65842" y="-2321898"/>
            <a:ext cx="10528688" cy="6918089"/>
          </a:xfrm>
          <a:prstGeom prst="rect">
            <a:avLst/>
          </a:prstGeom>
        </p:spPr>
      </p:pic>
      <p:sp>
        <p:nvSpPr>
          <p:cNvPr id="12" name="How to F*ck…"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txBox="1"/>
          <p:nvPr/>
        </p:nvSpPr>
        <p:spPr>
          <a:xfrm>
            <a:off x="630104" y="4234032"/>
            <a:ext cx="8255001" cy="1724831"/>
          </a:xfrm>
          <a:prstGeom prst="rect">
            <a:avLst/>
          </a:prstGeom>
          <a:ln w="12700">
            <a:miter lim="400000"/>
          </a:ln>
        </p:spPr>
        <p:txBody>
          <a:bodyPr lIns="25400" tIns="25400" rIns="25400" bIns="25400">
            <a:spAutoFit/>
          </a:bodyPr>
          <a:lstStyle/>
          <a:p>
            <a:pPr>
              <a:lnSpc>
                <a:spcPct val="110000"/>
              </a:lnSpc>
              <a:defRPr sz="10000">
                <a:solidFill>
                  <a:srgbClr val="FFFFFF"/>
                </a:solidFill>
                <a:latin typeface="Poppins SemiBold" panose="00000700000000000000"/>
                <a:ea typeface="Poppins SemiBold" panose="00000700000000000000"/>
                <a:cs typeface="Poppins SemiBold" panose="00000700000000000000"/>
                <a:sym typeface="Poppins SemiBold" panose="00000700000000000000"/>
              </a:defRPr>
            </a:pPr>
            <a:r>
              <a:rPr lang="en-US" sz="5000" dirty="0"/>
              <a:t>Thanks</a:t>
            </a:r>
          </a:p>
          <a:p>
            <a:pPr>
              <a:lnSpc>
                <a:spcPct val="110000"/>
              </a:lnSpc>
              <a:defRPr sz="10000">
                <a:solidFill>
                  <a:srgbClr val="FFFFFF"/>
                </a:solidFill>
                <a:latin typeface="Poppins SemiBold" panose="00000700000000000000"/>
                <a:ea typeface="Poppins SemiBold" panose="00000700000000000000"/>
                <a:cs typeface="Poppins SemiBold" panose="00000700000000000000"/>
                <a:sym typeface="Poppins SemiBold" panose="00000700000000000000"/>
              </a:defRPr>
            </a:pPr>
            <a:r>
              <a:rPr lang="en-US" sz="5000" dirty="0"/>
              <a:t>For Listening</a:t>
            </a:r>
            <a:endParaRPr sz="5000" dirty="0"/>
          </a:p>
        </p:txBody>
      </p:sp>
      <p:grpSp>
        <p:nvGrpSpPr>
          <p:cNvPr id="13" name="组合 1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a:off x="6884755" y="1417661"/>
            <a:ext cx="743529" cy="743529"/>
            <a:chOff x="10355395" y="2308781"/>
            <a:chExt cx="1206501" cy="1206501"/>
          </a:xfrm>
        </p:grpSpPr>
        <p:sp>
          <p:nvSpPr>
            <p:cNvPr id="14" name="Circle"/>
            <p:cNvSpPr/>
            <p:nvPr/>
          </p:nvSpPr>
          <p:spPr>
            <a:xfrm>
              <a:off x="10355395" y="2308781"/>
              <a:ext cx="1206501" cy="1206501"/>
            </a:xfrm>
            <a:prstGeom prst="ellipse">
              <a:avLst/>
            </a:prstGeom>
            <a:solidFill>
              <a:schemeClr val="accent1">
                <a:lumMod val="75000"/>
              </a:schemeClr>
            </a:solidFill>
            <a:ln w="12700">
              <a:miter lim="400000"/>
            </a:ln>
          </p:spPr>
          <p:txBody>
            <a:bodyPr lIns="0" tIns="0" rIns="0" bIns="0" anchor="ctr"/>
            <a:lstStyle/>
            <a:p>
              <a:pPr algn="ctr">
                <a:lnSpc>
                  <a:spcPct val="100000"/>
                </a:lnSpc>
                <a:defRPr sz="3200">
                  <a:solidFill>
                    <a:srgbClr val="FFFFFF"/>
                  </a:solidFill>
                  <a:latin typeface="Poppins Bold"/>
                  <a:ea typeface="Poppins Bold"/>
                  <a:cs typeface="Poppins Bold"/>
                  <a:sym typeface="Poppins Bold"/>
                </a:defRPr>
              </a:pPr>
              <a:endParaRPr sz="1600" dirty="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sp>
          <p:nvSpPr>
            <p:cNvPr id="15" name="Graphic 5"/>
            <p:cNvSpPr/>
            <p:nvPr/>
          </p:nvSpPr>
          <p:spPr>
            <a:xfrm>
              <a:off x="10658921" y="2693667"/>
              <a:ext cx="595506" cy="436729"/>
            </a:xfrm>
            <a:custGeom>
              <a:avLst/>
              <a:gdLst/>
              <a:ahLst/>
              <a:cxnLst>
                <a:cxn ang="0">
                  <a:pos x="wd2" y="hd2"/>
                </a:cxn>
                <a:cxn ang="5400000">
                  <a:pos x="wd2" y="hd2"/>
                </a:cxn>
                <a:cxn ang="10800000">
                  <a:pos x="wd2" y="hd2"/>
                </a:cxn>
                <a:cxn ang="16200000">
                  <a:pos x="wd2" y="hd2"/>
                </a:cxn>
              </a:cxnLst>
              <a:rect l="0" t="0" r="r" b="b"/>
              <a:pathLst>
                <a:path w="21600" h="21600" extrusionOk="0">
                  <a:moveTo>
                    <a:pt x="15387" y="13014"/>
                  </a:moveTo>
                  <a:lnTo>
                    <a:pt x="0" y="13014"/>
                  </a:lnTo>
                  <a:lnTo>
                    <a:pt x="0" y="8586"/>
                  </a:lnTo>
                  <a:lnTo>
                    <a:pt x="15387" y="8586"/>
                  </a:lnTo>
                  <a:lnTo>
                    <a:pt x="11387" y="3131"/>
                  </a:lnTo>
                  <a:lnTo>
                    <a:pt x="13682" y="0"/>
                  </a:lnTo>
                  <a:lnTo>
                    <a:pt x="21600" y="10800"/>
                  </a:lnTo>
                  <a:lnTo>
                    <a:pt x="13682" y="21600"/>
                  </a:lnTo>
                  <a:lnTo>
                    <a:pt x="11387" y="18469"/>
                  </a:lnTo>
                  <a:lnTo>
                    <a:pt x="15387" y="13014"/>
                  </a:lnTo>
                  <a:close/>
                </a:path>
              </a:pathLst>
            </a:custGeom>
            <a:ln w="38100">
              <a:solidFill>
                <a:srgbClr val="FFFFFF"/>
              </a:solidFill>
              <a:miter lim="400000"/>
            </a:ln>
          </p:spPr>
          <p:txBody>
            <a:bodyPr lIns="22860" rIns="22860" anchor="ctr"/>
            <a:lstStyle/>
            <a:p>
              <a:pPr defTabSz="457200">
                <a:defRPr sz="1800">
                  <a:solidFill>
                    <a:srgbClr val="000000"/>
                  </a:solidFill>
                  <a:latin typeface="Poppins Regular"/>
                  <a:ea typeface="Poppins Regular"/>
                  <a:cs typeface="Poppins Regular"/>
                  <a:sym typeface="Poppins Regular"/>
                </a:defRPr>
              </a:pPr>
              <a:endParaRPr sz="900">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endParaRPr>
            </a:p>
          </p:txBody>
        </p:sp>
      </p:gr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GrpSpPr/>
          <p:nvPr/>
        </p:nvGrpSpPr>
        <p:grpSpPr>
          <a:xfrm flipV="1">
            <a:off x="0" y="0"/>
            <a:ext cx="12192000" cy="3055544"/>
            <a:chOff x="0" y="3835672"/>
            <a:chExt cx="12192000" cy="3055544"/>
          </a:xfrm>
          <a:gradFill>
            <a:gsLst>
              <a:gs pos="3000">
                <a:schemeClr val="accent1">
                  <a:lumMod val="20000"/>
                  <a:lumOff val="80000"/>
                </a:schemeClr>
              </a:gs>
              <a:gs pos="97345">
                <a:srgbClr val="95D0E1"/>
              </a:gs>
              <a:gs pos="22000">
                <a:srgbClr val="B2BEF1"/>
              </a:gs>
            </a:gsLst>
            <a:lin ang="18900000" scaled="1"/>
          </a:gradFill>
        </p:grpSpPr>
        <p:sp>
          <p:nvSpPr>
            <p:cNvPr id="4" name="Rectangle 3"/>
            <p:cNvSpPr/>
            <p:nvPr/>
          </p:nvSpPr>
          <p:spPr>
            <a:xfrm>
              <a:off x="0" y="4681416"/>
              <a:ext cx="12192000" cy="2209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panose="020B0503020204020204" charset="-122"/>
                <a:ea typeface="微软雅黑" panose="020B0503020204020204" charset="-122"/>
                <a:sym typeface="微软雅黑" panose="020B0503020204020204" charset="-122"/>
              </a:endParaRPr>
            </a:p>
          </p:txBody>
        </p:sp>
        <p:sp>
          <p:nvSpPr>
            <p:cNvPr id="5" name="Hexagon 4"/>
            <p:cNvSpPr/>
            <p:nvPr/>
          </p:nvSpPr>
          <p:spPr>
            <a:xfrm>
              <a:off x="4561952" y="3835672"/>
              <a:ext cx="7079186" cy="173352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panose="020B0503020204020204" charset="-122"/>
                <a:ea typeface="微软雅黑" panose="020B0503020204020204" charset="-122"/>
                <a:sym typeface="微软雅黑" panose="020B0503020204020204" charset="-122"/>
              </a:endParaRPr>
            </a:p>
          </p:txBody>
        </p:sp>
      </p:grpSp>
      <p:sp>
        <p:nvSpPr>
          <p:cNvPr id="2"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6" name="文本框 5"/>
          <p:cNvSpPr txBox="1"/>
          <p:nvPr/>
        </p:nvSpPr>
        <p:spPr>
          <a:xfrm>
            <a:off x="855259" y="863901"/>
            <a:ext cx="5240741" cy="1077218"/>
          </a:xfrm>
          <a:prstGeom prst="rect">
            <a:avLst/>
          </a:prstGeom>
          <a:noFill/>
        </p:spPr>
        <p:txBody>
          <a:bodyPr wrap="square" rtlCol="0">
            <a:spAutoFit/>
          </a:bodyPr>
          <a:lstStyle/>
          <a:p>
            <a:r>
              <a:rPr lang="en-GB" altLang="zh-CN" sz="3200" b="1" dirty="0">
                <a:solidFill>
                  <a:srgbClr val="000000"/>
                </a:solidFill>
                <a:effectLst/>
                <a:latin typeface="Helvetica" pitchFamily="2" charset="0"/>
              </a:rPr>
              <a:t>Semantic</a:t>
            </a:r>
            <a:r>
              <a:rPr kumimoji="1" lang="en-US" altLang="zh-CN" sz="3200" b="1" dirty="0">
                <a:solidFill>
                  <a:srgbClr val="000000"/>
                </a:solidFill>
                <a:effectLst/>
                <a:latin typeface="Helvetica" pitchFamily="2" charset="0"/>
              </a:rPr>
              <a:t> Trap In </a:t>
            </a:r>
            <a:r>
              <a:rPr lang="en-GB" altLang="zh-CN" sz="3200" b="1" dirty="0">
                <a:solidFill>
                  <a:srgbClr val="000000"/>
                </a:solidFill>
                <a:effectLst/>
                <a:latin typeface="Helvetica" pitchFamily="2" charset="0"/>
              </a:rPr>
              <a:t>Sarcasm</a:t>
            </a:r>
            <a:r>
              <a:rPr lang="en-GB" altLang="zh-CN" sz="3200" b="1" dirty="0">
                <a:solidFill>
                  <a:srgbClr val="000000"/>
                </a:solidFill>
                <a:latin typeface="Helvetica" pitchFamily="2" charset="0"/>
              </a:rPr>
              <a:t> Context</a:t>
            </a:r>
            <a:endParaRPr lang="en-GB" altLang="zh-CN" sz="3200" b="1" dirty="0">
              <a:solidFill>
                <a:srgbClr val="000000"/>
              </a:solidFill>
              <a:effectLst/>
              <a:latin typeface="Helvetica" pitchFamily="2" charset="0"/>
            </a:endParaRPr>
          </a:p>
        </p:txBody>
      </p:sp>
      <p:sp>
        <p:nvSpPr>
          <p:cNvPr id="7" name="文本框 6"/>
          <p:cNvSpPr txBox="1"/>
          <p:nvPr/>
        </p:nvSpPr>
        <p:spPr>
          <a:xfrm>
            <a:off x="864761" y="2188781"/>
            <a:ext cx="3875964" cy="4093428"/>
          </a:xfrm>
          <a:prstGeom prst="rect">
            <a:avLst/>
          </a:prstGeom>
          <a:noFill/>
        </p:spPr>
        <p:txBody>
          <a:bodyPr wrap="square" rtlCol="0">
            <a:spAutoFit/>
          </a:bodyPr>
          <a:lstStyle/>
          <a:p>
            <a:pPr>
              <a:buNone/>
            </a:pPr>
            <a:r>
              <a:rPr lang="en-GB" altLang="zh-CN" sz="2000" b="1" dirty="0">
                <a:solidFill>
                  <a:srgbClr val="000000"/>
                </a:solidFill>
                <a:effectLst/>
                <a:latin typeface="Helvetica" pitchFamily="2" charset="0"/>
              </a:rPr>
              <a:t>Standard sentiment classification models have a major “blind spot.” Linear classifiers (like Logistic Regression) or simple MLPs typically perform</a:t>
            </a:r>
          </a:p>
          <a:p>
            <a:pPr>
              <a:buNone/>
            </a:pPr>
            <a:r>
              <a:rPr lang="en-GB" altLang="zh-CN" sz="2000" b="1" dirty="0">
                <a:solidFill>
                  <a:srgbClr val="000000"/>
                </a:solidFill>
                <a:effectLst/>
                <a:latin typeface="Helvetica" pitchFamily="2" charset="0"/>
              </a:rPr>
              <a:t>a weighted sum of features, assuming that sentiment is compositional and additive. </a:t>
            </a:r>
            <a:r>
              <a:rPr lang="en-GB" altLang="zh-CN" sz="2000" b="1" dirty="0" err="1">
                <a:solidFill>
                  <a:srgbClr val="000000"/>
                </a:solidFill>
                <a:effectLst/>
                <a:latin typeface="Helvetica" pitchFamily="2" charset="0"/>
              </a:rPr>
              <a:t>However,real</a:t>
            </a:r>
            <a:r>
              <a:rPr lang="en-GB" altLang="zh-CN" sz="2000" b="1" dirty="0">
                <a:solidFill>
                  <a:srgbClr val="000000"/>
                </a:solidFill>
                <a:effectLst/>
                <a:latin typeface="Helvetica" pitchFamily="2" charset="0"/>
              </a:rPr>
              <a:t>-world expression is often non-compositional.</a:t>
            </a:r>
          </a:p>
          <a:p>
            <a:pPr>
              <a:buNone/>
            </a:pPr>
            <a:endParaRPr lang="en-GB" altLang="zh-CN" sz="2000" b="1" dirty="0">
              <a:solidFill>
                <a:srgbClr val="000000"/>
              </a:solidFill>
              <a:effectLst/>
              <a:latin typeface="Helvetica" pitchFamily="2" charset="0"/>
            </a:endParaRPr>
          </a:p>
        </p:txBody>
      </p:sp>
      <p:sp>
        <p:nvSpPr>
          <p:cNvPr id="8" name="文本框 7"/>
          <p:cNvSpPr txBox="1"/>
          <p:nvPr/>
        </p:nvSpPr>
        <p:spPr>
          <a:xfrm>
            <a:off x="5563061" y="2063519"/>
            <a:ext cx="6078077" cy="3477875"/>
          </a:xfrm>
          <a:prstGeom prst="rect">
            <a:avLst/>
          </a:prstGeom>
          <a:noFill/>
        </p:spPr>
        <p:txBody>
          <a:bodyPr wrap="square" rtlCol="0">
            <a:spAutoFit/>
          </a:bodyPr>
          <a:lstStyle/>
          <a:p>
            <a:r>
              <a:rPr lang="en-GB" altLang="zh-CN" sz="2000" dirty="0">
                <a:solidFill>
                  <a:schemeClr val="bg2">
                    <a:lumMod val="50000"/>
                  </a:schemeClr>
                </a:solidFill>
                <a:effectLst/>
                <a:latin typeface="Helvetica" pitchFamily="2" charset="0"/>
              </a:rPr>
              <a:t>Case A: False Distortion (Noise Rejection)</a:t>
            </a:r>
            <a:r>
              <a:rPr lang="zh-CN" altLang="en-US" sz="2000" dirty="0">
                <a:solidFill>
                  <a:schemeClr val="bg2">
                    <a:lumMod val="50000"/>
                  </a:schemeClr>
                </a:solidFill>
                <a:effectLst/>
                <a:latin typeface="Helvetica" pitchFamily="2" charset="0"/>
              </a:rPr>
              <a:t>：</a:t>
            </a:r>
            <a:endParaRPr lang="en-US" altLang="zh-CN" sz="2000" dirty="0">
              <a:solidFill>
                <a:schemeClr val="bg2">
                  <a:lumMod val="50000"/>
                </a:schemeClr>
              </a:solidFill>
              <a:effectLst/>
              <a:latin typeface="Helvetica" pitchFamily="2" charset="0"/>
            </a:endParaRPr>
          </a:p>
          <a:p>
            <a:r>
              <a:rPr lang="en-GB" altLang="zh-CN" sz="2000" dirty="0">
                <a:solidFill>
                  <a:srgbClr val="000000"/>
                </a:solidFill>
                <a:effectLst/>
                <a:latin typeface="Helvetica" pitchFamily="2" charset="0"/>
              </a:rPr>
              <a:t>Scenario: Explicitly negative text paired with a positive emoji.</a:t>
            </a:r>
          </a:p>
          <a:p>
            <a:r>
              <a:rPr lang="en-GB" altLang="zh-CN" sz="2000" dirty="0">
                <a:solidFill>
                  <a:srgbClr val="000000"/>
                </a:solidFill>
                <a:effectLst/>
                <a:latin typeface="Helvetica" pitchFamily="2" charset="0"/>
              </a:rPr>
              <a:t>Example: </a:t>
            </a:r>
            <a:r>
              <a:rPr lang="en-GB" altLang="zh-CN" sz="2000" b="1" dirty="0">
                <a:solidFill>
                  <a:srgbClr val="000000"/>
                </a:solidFill>
                <a:effectLst/>
                <a:latin typeface="Helvetica" pitchFamily="2" charset="0"/>
              </a:rPr>
              <a:t>“This is absolutely terrible </a:t>
            </a:r>
            <a:r>
              <a:rPr lang="zh-CN" altLang="en-US" sz="2000" b="1" dirty="0">
                <a:solidFill>
                  <a:srgbClr val="000000"/>
                </a:solidFill>
                <a:effectLst/>
                <a:latin typeface="Helvetica" pitchFamily="2" charset="0"/>
              </a:rPr>
              <a:t>😀</a:t>
            </a:r>
            <a:r>
              <a:rPr lang="en-GB" altLang="zh-CN" sz="2000" b="1" dirty="0">
                <a:solidFill>
                  <a:srgbClr val="000000"/>
                </a:solidFill>
                <a:effectLst/>
                <a:latin typeface="Helvetica" pitchFamily="2" charset="0"/>
              </a:rPr>
              <a:t>”</a:t>
            </a:r>
          </a:p>
          <a:p>
            <a:r>
              <a:rPr lang="en-GB" altLang="zh-CN" sz="2000" dirty="0">
                <a:solidFill>
                  <a:srgbClr val="000000"/>
                </a:solidFill>
                <a:effectLst/>
                <a:latin typeface="Helvetica" pitchFamily="2" charset="0"/>
              </a:rPr>
              <a:t>Object:(Label: 0 →0)</a:t>
            </a:r>
          </a:p>
          <a:p>
            <a:endParaRPr lang="en-GB" altLang="zh-CN" sz="2000" b="1" dirty="0">
              <a:solidFill>
                <a:srgbClr val="000000"/>
              </a:solidFill>
              <a:effectLst/>
              <a:latin typeface="Helvetica" pitchFamily="2" charset="0"/>
            </a:endParaRPr>
          </a:p>
          <a:p>
            <a:endParaRPr lang="en-GB" altLang="zh-CN" sz="2000" dirty="0">
              <a:solidFill>
                <a:srgbClr val="000000"/>
              </a:solidFill>
              <a:latin typeface="Helvetica" pitchFamily="2" charset="0"/>
            </a:endParaRPr>
          </a:p>
          <a:p>
            <a:endParaRPr lang="en-GB" altLang="zh-CN" sz="2000" dirty="0">
              <a:solidFill>
                <a:schemeClr val="bg2">
                  <a:lumMod val="50000"/>
                </a:schemeClr>
              </a:solidFill>
              <a:effectLst/>
              <a:latin typeface="Helvetica" pitchFamily="2" charset="0"/>
            </a:endParaRPr>
          </a:p>
          <a:p>
            <a:endParaRPr lang="en-GB" altLang="zh-CN" sz="2000" dirty="0">
              <a:solidFill>
                <a:schemeClr val="bg2">
                  <a:lumMod val="50000"/>
                </a:schemeClr>
              </a:solidFill>
              <a:effectLst/>
              <a:latin typeface="Helvetica" pitchFamily="2" charset="0"/>
            </a:endParaRPr>
          </a:p>
          <a:p>
            <a:endParaRPr lang="en-GB" altLang="zh-CN" sz="2000" dirty="0">
              <a:solidFill>
                <a:srgbClr val="000000"/>
              </a:solidFill>
              <a:effectLst/>
              <a:latin typeface="Helvetica" pitchFamily="2" charset="0"/>
            </a:endParaRPr>
          </a:p>
          <a:p>
            <a:endParaRPr lang="en-GB" altLang="zh-CN" sz="2000" dirty="0">
              <a:solidFill>
                <a:schemeClr val="bg2">
                  <a:lumMod val="50000"/>
                </a:schemeClr>
              </a:solidFill>
              <a:effectLst/>
              <a:latin typeface="Helvetica" pitchFamily="2" charset="0"/>
            </a:endParaRPr>
          </a:p>
        </p:txBody>
      </p:sp>
      <p:sp>
        <p:nvSpPr>
          <p:cNvPr id="10" name="文本框 9"/>
          <p:cNvSpPr txBox="1"/>
          <p:nvPr/>
        </p:nvSpPr>
        <p:spPr>
          <a:xfrm>
            <a:off x="5563061" y="3802457"/>
            <a:ext cx="5390866" cy="2862322"/>
          </a:xfrm>
          <a:prstGeom prst="rect">
            <a:avLst/>
          </a:prstGeom>
          <a:noFill/>
        </p:spPr>
        <p:txBody>
          <a:bodyPr wrap="square" rtlCol="0">
            <a:spAutoFit/>
          </a:bodyPr>
          <a:lstStyle/>
          <a:p>
            <a:r>
              <a:rPr lang="en-GB" altLang="zh-CN" sz="2000" dirty="0">
                <a:solidFill>
                  <a:schemeClr val="bg2">
                    <a:lumMod val="50000"/>
                  </a:schemeClr>
                </a:solidFill>
                <a:effectLst/>
                <a:latin typeface="Helvetica" pitchFamily="2" charset="0"/>
              </a:rPr>
              <a:t>Case B: Sarcasm and Irony (Semantic Inversion)</a:t>
            </a:r>
            <a:r>
              <a:rPr lang="zh-CN" altLang="en-US" sz="2000" dirty="0">
                <a:solidFill>
                  <a:schemeClr val="bg2">
                    <a:lumMod val="50000"/>
                  </a:schemeClr>
                </a:solidFill>
                <a:effectLst/>
                <a:latin typeface="Helvetica" pitchFamily="2" charset="0"/>
              </a:rPr>
              <a:t>：</a:t>
            </a:r>
            <a:endParaRPr lang="en-US" altLang="zh-CN" sz="2000" dirty="0">
              <a:solidFill>
                <a:schemeClr val="bg2">
                  <a:lumMod val="50000"/>
                </a:schemeClr>
              </a:solidFill>
              <a:effectLst/>
              <a:latin typeface="Helvetica" pitchFamily="2" charset="0"/>
            </a:endParaRPr>
          </a:p>
          <a:p>
            <a:r>
              <a:rPr lang="en-GB" altLang="zh-CN" sz="2000" dirty="0">
                <a:solidFill>
                  <a:srgbClr val="000000"/>
                </a:solidFill>
                <a:effectLst/>
                <a:latin typeface="Helvetica" pitchFamily="2" charset="0"/>
              </a:rPr>
              <a:t>Scenario: Explicitly positive text paired with a negative or ironic emoji.</a:t>
            </a:r>
          </a:p>
          <a:p>
            <a:r>
              <a:rPr lang="en-GB" altLang="zh-CN" sz="2000" dirty="0">
                <a:solidFill>
                  <a:srgbClr val="000000"/>
                </a:solidFill>
                <a:effectLst/>
                <a:latin typeface="Helvetica" pitchFamily="2" charset="0"/>
              </a:rPr>
              <a:t>Example: </a:t>
            </a:r>
            <a:r>
              <a:rPr lang="en-GB" altLang="zh-CN" sz="2000" b="1" dirty="0">
                <a:solidFill>
                  <a:srgbClr val="000000"/>
                </a:solidFill>
                <a:effectLst/>
                <a:latin typeface="Helvetica" pitchFamily="2" charset="0"/>
              </a:rPr>
              <a:t>“Great job tearing my homework apart</a:t>
            </a:r>
            <a:r>
              <a:rPr lang="zh-CN" altLang="en-US" sz="2000" b="1" dirty="0">
                <a:solidFill>
                  <a:srgbClr val="000000"/>
                </a:solidFill>
                <a:effectLst/>
                <a:latin typeface="Helvetica" pitchFamily="2" charset="0"/>
              </a:rPr>
              <a:t> 🙄</a:t>
            </a:r>
            <a:r>
              <a:rPr lang="en-GB" altLang="zh-CN" sz="2000" b="1" dirty="0">
                <a:solidFill>
                  <a:srgbClr val="000000"/>
                </a:solidFill>
                <a:effectLst/>
                <a:latin typeface="Helvetica" pitchFamily="2" charset="0"/>
              </a:rPr>
              <a:t>”</a:t>
            </a:r>
          </a:p>
          <a:p>
            <a:r>
              <a:rPr lang="en-GB" altLang="zh-CN" sz="2000" dirty="0">
                <a:solidFill>
                  <a:srgbClr val="000000"/>
                </a:solidFill>
                <a:effectLst/>
                <a:latin typeface="Helvetica" pitchFamily="2" charset="0"/>
              </a:rPr>
              <a:t>Object:(Label: 1 →0)</a:t>
            </a:r>
          </a:p>
          <a:p>
            <a:endParaRPr lang="en-GB" altLang="zh-CN" sz="2000" b="1" dirty="0">
              <a:solidFill>
                <a:srgbClr val="000000"/>
              </a:solidFill>
              <a:effectLst/>
              <a:latin typeface="Helvetica" pitchFamily="2" charset="0"/>
            </a:endParaRPr>
          </a:p>
          <a:p>
            <a:endParaRPr kumimoji="1" lang="zh-CN" altLang="en-US" sz="2000" dirty="0"/>
          </a:p>
        </p:txBody>
      </p:sp>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599" y="401934"/>
            <a:ext cx="6858000" cy="6858000"/>
          </a:xfrm>
          <a:prstGeom prst="rect">
            <a:avLst/>
          </a:prstGeom>
        </p:spPr>
      </p:pic>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3" name="文本框 12"/>
          <p:cNvSpPr txBox="1"/>
          <p:nvPr/>
        </p:nvSpPr>
        <p:spPr>
          <a:xfrm>
            <a:off x="1656714" y="1524641"/>
            <a:ext cx="3753134" cy="523220"/>
          </a:xfrm>
          <a:prstGeom prst="rect">
            <a:avLst/>
          </a:prstGeom>
          <a:noFill/>
        </p:spPr>
        <p:txBody>
          <a:bodyPr wrap="square" rtlCol="0">
            <a:spAutoFit/>
          </a:bodyPr>
          <a:lstStyle/>
          <a:p>
            <a:r>
              <a:rPr lang="en-GB" altLang="zh-CN" sz="2800" b="1" dirty="0">
                <a:solidFill>
                  <a:srgbClr val="000000"/>
                </a:solidFill>
                <a:effectLst/>
                <a:latin typeface="Helvetica" pitchFamily="2" charset="0"/>
              </a:rPr>
              <a:t>Adversarial</a:t>
            </a:r>
            <a:r>
              <a:rPr kumimoji="1" lang="en-US" altLang="zh-CN" sz="2800" b="1" dirty="0">
                <a:solidFill>
                  <a:srgbClr val="000000"/>
                </a:solidFill>
                <a:effectLst/>
                <a:latin typeface="Helvetica" pitchFamily="2" charset="0"/>
              </a:rPr>
              <a:t> </a:t>
            </a:r>
            <a:r>
              <a:rPr kumimoji="1" lang="en-US" altLang="zh-CN" sz="2800" b="1" dirty="0">
                <a:solidFill>
                  <a:srgbClr val="000000"/>
                </a:solidFill>
                <a:latin typeface="Helvetica" pitchFamily="2" charset="0"/>
              </a:rPr>
              <a:t>Training </a:t>
            </a:r>
            <a:endParaRPr lang="en-GB" altLang="zh-CN" sz="2800" b="1" dirty="0">
              <a:solidFill>
                <a:srgbClr val="000000"/>
              </a:solidFill>
              <a:effectLst/>
              <a:latin typeface="Helvetica" pitchFamily="2" charset="0"/>
            </a:endParaRPr>
          </a:p>
        </p:txBody>
      </p:sp>
      <p:pic>
        <p:nvPicPr>
          <p:cNvPr id="16" name="图片 15"/>
          <p:cNvPicPr>
            <a:picLocks noChangeAspect="1"/>
          </p:cNvPicPr>
          <p:nvPr/>
        </p:nvPicPr>
        <p:blipFill>
          <a:blip r:embed="rId4"/>
          <a:stretch>
            <a:fillRect/>
          </a:stretch>
        </p:blipFill>
        <p:spPr>
          <a:xfrm>
            <a:off x="846384" y="2412600"/>
            <a:ext cx="5373794" cy="2819115"/>
          </a:xfrm>
          <a:prstGeom prst="rect">
            <a:avLst/>
          </a:prstGeom>
        </p:spPr>
      </p:pic>
      <p:sp>
        <p:nvSpPr>
          <p:cNvPr id="22" name="文本框 21"/>
          <p:cNvSpPr txBox="1"/>
          <p:nvPr/>
        </p:nvSpPr>
        <p:spPr>
          <a:xfrm>
            <a:off x="6484836" y="1834609"/>
            <a:ext cx="3450734" cy="1754326"/>
          </a:xfrm>
          <a:prstGeom prst="rect">
            <a:avLst/>
          </a:prstGeom>
          <a:noFill/>
        </p:spPr>
        <p:txBody>
          <a:bodyPr wrap="square" rtlCol="0">
            <a:spAutoFit/>
          </a:bodyPr>
          <a:lstStyle/>
          <a:p>
            <a:r>
              <a:rPr kumimoji="1" lang="zh-CN" altLang="en-US" b="1" dirty="0"/>
              <a:t>🗡️</a:t>
            </a:r>
            <a:r>
              <a:rPr kumimoji="1" lang="en-US" altLang="zh-CN" b="1" dirty="0"/>
              <a:t>Attacker:</a:t>
            </a:r>
          </a:p>
          <a:p>
            <a:r>
              <a:rPr kumimoji="1" lang="en-US" altLang="zh-CN" b="1" dirty="0"/>
              <a:t>Reinforce Learning Entity</a:t>
            </a:r>
          </a:p>
          <a:p>
            <a:r>
              <a:rPr kumimoji="1" lang="en-US" altLang="zh-CN" b="1" dirty="0"/>
              <a:t>It trained by attacking </a:t>
            </a:r>
            <a:r>
              <a:rPr lang="en-GB" altLang="zh-CN" b="1" dirty="0"/>
              <a:t>Victim </a:t>
            </a:r>
            <a:r>
              <a:rPr lang="en-GB" altLang="zh-CN" b="1" dirty="0" err="1"/>
              <a:t>Models,injecting</a:t>
            </a:r>
            <a:r>
              <a:rPr lang="en-GB" altLang="zh-CN" b="1" dirty="0"/>
              <a:t> emoji in original sentences</a:t>
            </a:r>
          </a:p>
          <a:p>
            <a:r>
              <a:rPr kumimoji="1" lang="en-US" altLang="zh-CN" b="1" dirty="0"/>
              <a:t> </a:t>
            </a:r>
            <a:endParaRPr kumimoji="1" lang="zh-CN" altLang="en-US" b="1" dirty="0"/>
          </a:p>
        </p:txBody>
      </p:sp>
      <p:sp>
        <p:nvSpPr>
          <p:cNvPr id="24" name="文本框 23"/>
          <p:cNvSpPr txBox="1"/>
          <p:nvPr/>
        </p:nvSpPr>
        <p:spPr>
          <a:xfrm>
            <a:off x="6484836" y="3446584"/>
            <a:ext cx="4746286" cy="2585323"/>
          </a:xfrm>
          <a:prstGeom prst="rect">
            <a:avLst/>
          </a:prstGeom>
          <a:noFill/>
        </p:spPr>
        <p:txBody>
          <a:bodyPr wrap="square" rtlCol="0">
            <a:spAutoFit/>
          </a:bodyPr>
          <a:lstStyle/>
          <a:p>
            <a:pPr>
              <a:buNone/>
            </a:pPr>
            <a:r>
              <a:rPr lang="en-GB" altLang="zh-CN" b="1" dirty="0"/>
              <a:t>🛡️Defender </a:t>
            </a:r>
            <a:r>
              <a:rPr lang="en-US" altLang="zh-CN" b="1" dirty="0"/>
              <a:t>:</a:t>
            </a:r>
          </a:p>
          <a:p>
            <a:pPr>
              <a:buNone/>
            </a:pPr>
            <a:r>
              <a:rPr lang="en-GB" altLang="zh-CN" b="1" dirty="0"/>
              <a:t>Victim Models</a:t>
            </a:r>
          </a:p>
          <a:p>
            <a:r>
              <a:rPr lang="en-US" altLang="zh-CN" b="1" dirty="0"/>
              <a:t>1.</a:t>
            </a:r>
            <a:r>
              <a:rPr lang="en-GB" altLang="zh-CN" b="1" dirty="0"/>
              <a:t>Multi-Layer Perceptron </a:t>
            </a:r>
          </a:p>
          <a:p>
            <a:r>
              <a:rPr lang="en-US" altLang="zh-CN" b="1" dirty="0"/>
              <a:t>2.</a:t>
            </a:r>
            <a:r>
              <a:rPr lang="en-GB" altLang="zh-CN" b="1" dirty="0"/>
              <a:t>Logistic Regression</a:t>
            </a:r>
          </a:p>
          <a:p>
            <a:pPr>
              <a:buNone/>
            </a:pPr>
            <a:r>
              <a:rPr lang="en-GB" altLang="zh-CN" b="1" i="1" dirty="0">
                <a:solidFill>
                  <a:srgbClr val="000000"/>
                </a:solidFill>
                <a:effectLst/>
                <a:latin typeface="Helvetica" pitchFamily="2" charset="0"/>
              </a:rPr>
              <a:t>Although we call them “victims”, they are actually common models</a:t>
            </a:r>
          </a:p>
          <a:p>
            <a:r>
              <a:rPr lang="en-GB" altLang="zh-CN" b="1" i="1" dirty="0">
                <a:solidFill>
                  <a:srgbClr val="000000"/>
                </a:solidFill>
                <a:effectLst/>
                <a:latin typeface="Helvetica" pitchFamily="2" charset="0"/>
              </a:rPr>
              <a:t>simply understanding text sentiment based on emoji keywords.</a:t>
            </a:r>
          </a:p>
          <a:p>
            <a:endParaRPr kumimoji="1" lang="zh-CN" alt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599" y="401934"/>
            <a:ext cx="6858000" cy="6858000"/>
          </a:xfrm>
          <a:prstGeom prst="rect">
            <a:avLst/>
          </a:prstGeom>
        </p:spPr>
      </p:pic>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13" name="文本框 12"/>
          <p:cNvSpPr txBox="1"/>
          <p:nvPr/>
        </p:nvSpPr>
        <p:spPr>
          <a:xfrm>
            <a:off x="1121432" y="1263611"/>
            <a:ext cx="4992022" cy="954107"/>
          </a:xfrm>
          <a:prstGeom prst="rect">
            <a:avLst/>
          </a:prstGeom>
          <a:noFill/>
        </p:spPr>
        <p:txBody>
          <a:bodyPr wrap="square" rtlCol="0">
            <a:spAutoFit/>
          </a:bodyPr>
          <a:lstStyle/>
          <a:p>
            <a:r>
              <a:rPr lang="en-GB" altLang="zh-CN" sz="2800" b="1" dirty="0"/>
              <a:t>What is Reinforcement Learning (RL)?</a:t>
            </a:r>
            <a:endParaRPr lang="en-GB" altLang="zh-CN" sz="2800" b="1" dirty="0">
              <a:solidFill>
                <a:srgbClr val="000000"/>
              </a:solidFill>
              <a:effectLst/>
              <a:latin typeface="Helvetica" pitchFamily="2" charset="0"/>
            </a:endParaRPr>
          </a:p>
        </p:txBody>
      </p:sp>
      <p:sp>
        <p:nvSpPr>
          <p:cNvPr id="5" name="文本框 4"/>
          <p:cNvSpPr txBox="1"/>
          <p:nvPr/>
        </p:nvSpPr>
        <p:spPr>
          <a:xfrm>
            <a:off x="1103978" y="2217718"/>
            <a:ext cx="5269526" cy="3693319"/>
          </a:xfrm>
          <a:prstGeom prst="rect">
            <a:avLst/>
          </a:prstGeom>
          <a:noFill/>
        </p:spPr>
        <p:txBody>
          <a:bodyPr wrap="square" rtlCol="0">
            <a:spAutoFit/>
          </a:bodyPr>
          <a:lstStyle/>
          <a:p>
            <a:pPr>
              <a:buNone/>
            </a:pPr>
            <a:r>
              <a:rPr lang="en-GB" altLang="zh-CN" i="1" dirty="0"/>
              <a:t>(Think of it as "Training by Trial and Error")</a:t>
            </a:r>
            <a:endParaRPr lang="en-GB" altLang="zh-CN" dirty="0"/>
          </a:p>
          <a:p>
            <a:r>
              <a:rPr lang="en-GB" altLang="zh-CN" b="1" dirty="0"/>
              <a:t>The Logic:</a:t>
            </a:r>
            <a:r>
              <a:rPr lang="en-GB" altLang="zh-CN" dirty="0"/>
              <a:t> Just like a student learning knowledges, the AI (Agent) learns through </a:t>
            </a:r>
            <a:r>
              <a:rPr lang="en-GB" altLang="zh-CN" b="1" dirty="0"/>
              <a:t>feedback</a:t>
            </a:r>
            <a:r>
              <a:rPr lang="en-GB" altLang="zh-CN" dirty="0"/>
              <a:t>, not strict rules.</a:t>
            </a:r>
          </a:p>
          <a:p>
            <a:r>
              <a:rPr lang="en-GB" altLang="zh-CN" b="1" dirty="0"/>
              <a:t>The Process:</a:t>
            </a:r>
            <a:endParaRPr lang="en-GB" altLang="zh-CN" dirty="0"/>
          </a:p>
          <a:p>
            <a:r>
              <a:rPr lang="zh-CN" altLang="en-US" b="1" dirty="0"/>
              <a:t>    </a:t>
            </a:r>
            <a:r>
              <a:rPr lang="en-GB" altLang="zh-CN" b="1" dirty="0"/>
              <a:t>Action:</a:t>
            </a:r>
            <a:r>
              <a:rPr lang="en-GB" altLang="zh-CN" dirty="0"/>
              <a:t> The Agent tries inserting an emoji (e.g., adding "</a:t>
            </a:r>
            <a:r>
              <a:rPr lang="zh-CN" altLang="en-US" dirty="0"/>
              <a:t>🙂</a:t>
            </a:r>
            <a:r>
              <a:rPr lang="en-US" altLang="zh-CN" dirty="0"/>
              <a:t>" </a:t>
            </a:r>
            <a:r>
              <a:rPr lang="en-GB" altLang="zh-CN" dirty="0"/>
              <a:t>to a sentence).</a:t>
            </a:r>
          </a:p>
          <a:p>
            <a:r>
              <a:rPr lang="zh-CN" altLang="en-US" b="1" dirty="0"/>
              <a:t>     </a:t>
            </a:r>
            <a:r>
              <a:rPr lang="en-GB" altLang="zh-CN" b="1" dirty="0"/>
              <a:t>Feedback:</a:t>
            </a:r>
            <a:r>
              <a:rPr lang="en-GB" altLang="zh-CN" dirty="0"/>
              <a:t> If the victim model is fooled, the Agent gets a </a:t>
            </a:r>
            <a:r>
              <a:rPr lang="en-GB" altLang="zh-CN" b="1" dirty="0"/>
              <a:t>Reward (+)</a:t>
            </a:r>
            <a:r>
              <a:rPr lang="en-GB" altLang="zh-CN" dirty="0"/>
              <a:t>. If not, it gets a </a:t>
            </a:r>
            <a:r>
              <a:rPr lang="en-GB" altLang="zh-CN" b="1" dirty="0"/>
              <a:t>Penalty (-)</a:t>
            </a:r>
            <a:r>
              <a:rPr lang="en-GB" altLang="zh-CN" dirty="0"/>
              <a:t>.</a:t>
            </a:r>
          </a:p>
          <a:p>
            <a:r>
              <a:rPr lang="zh-CN" altLang="en-US" b="1" dirty="0"/>
              <a:t>     </a:t>
            </a:r>
            <a:r>
              <a:rPr lang="en-GB" altLang="zh-CN" b="1" dirty="0"/>
              <a:t>Result:</a:t>
            </a:r>
            <a:r>
              <a:rPr lang="en-GB" altLang="zh-CN" dirty="0"/>
              <a:t> Over time, the Agent figures out the "winning strategy" on its own.</a:t>
            </a:r>
          </a:p>
          <a:p>
            <a:endParaRPr kumimoji="1" lang="zh-CN" altLang="en-US" dirty="0"/>
          </a:p>
        </p:txBody>
      </p:sp>
      <p:sp>
        <p:nvSpPr>
          <p:cNvPr id="6" name="文本框 5"/>
          <p:cNvSpPr txBox="1"/>
          <p:nvPr/>
        </p:nvSpPr>
        <p:spPr>
          <a:xfrm>
            <a:off x="6848809" y="2209555"/>
            <a:ext cx="4667534" cy="3416320"/>
          </a:xfrm>
          <a:prstGeom prst="rect">
            <a:avLst/>
          </a:prstGeom>
          <a:noFill/>
        </p:spPr>
        <p:txBody>
          <a:bodyPr wrap="square" rtlCol="0">
            <a:spAutoFit/>
          </a:bodyPr>
          <a:lstStyle/>
          <a:p>
            <a:r>
              <a:rPr lang="en-GB" altLang="zh-CN" b="1" dirty="0"/>
              <a:t>Dynamic Adaptation:</a:t>
            </a:r>
            <a:r>
              <a:rPr lang="en-GB" altLang="zh-CN" dirty="0"/>
              <a:t> unlike static </a:t>
            </a:r>
            <a:r>
              <a:rPr lang="en-GB" altLang="zh-CN" dirty="0" err="1"/>
              <a:t>rules.RL</a:t>
            </a:r>
            <a:r>
              <a:rPr lang="en-GB" altLang="zh-CN" dirty="0"/>
              <a:t> dynamically analyzes the sentence to find the </a:t>
            </a:r>
            <a:r>
              <a:rPr lang="en-GB" altLang="zh-CN" i="1" dirty="0"/>
              <a:t>exact</a:t>
            </a:r>
            <a:r>
              <a:rPr lang="en-GB" altLang="zh-CN" dirty="0"/>
              <a:t> weak spot.</a:t>
            </a:r>
          </a:p>
          <a:p>
            <a:r>
              <a:rPr lang="en-GB" altLang="zh-CN" b="1" dirty="0"/>
              <a:t>Human-Like Sarcasm:</a:t>
            </a:r>
            <a:r>
              <a:rPr lang="en-GB" altLang="zh-CN" dirty="0"/>
              <a:t> RL learns to mimic complex human behaviors, like inserting a </a:t>
            </a:r>
            <a:r>
              <a:rPr lang="zh-CN" altLang="en-US" dirty="0"/>
              <a:t>💀</a:t>
            </a:r>
            <a:r>
              <a:rPr lang="en-US" altLang="zh-CN" dirty="0"/>
              <a:t> </a:t>
            </a:r>
            <a:r>
              <a:rPr lang="en-GB" altLang="zh-CN" dirty="0"/>
              <a:t>or </a:t>
            </a:r>
            <a:r>
              <a:rPr lang="zh-CN" altLang="en-US" dirty="0"/>
              <a:t>🙄</a:t>
            </a:r>
            <a:r>
              <a:rPr lang="en-US" altLang="zh-CN" dirty="0"/>
              <a:t> </a:t>
            </a:r>
            <a:r>
              <a:rPr lang="en-GB" altLang="zh-CN" dirty="0"/>
              <a:t>to flip the sentiment, creating </a:t>
            </a:r>
            <a:r>
              <a:rPr lang="en-GB" altLang="zh-CN" b="1" dirty="0"/>
              <a:t>natural and realistic</a:t>
            </a:r>
            <a:r>
              <a:rPr lang="en-GB" altLang="zh-CN" dirty="0"/>
              <a:t> adversarial examples.</a:t>
            </a:r>
          </a:p>
          <a:p>
            <a:r>
              <a:rPr lang="en-GB" altLang="zh-CN" b="1" dirty="0"/>
              <a:t>Black-Box Optimization:</a:t>
            </a:r>
            <a:r>
              <a:rPr lang="en-GB" altLang="zh-CN" dirty="0"/>
              <a:t> It can attack the model without needing to know the model's internal gradients or weights.</a:t>
            </a:r>
          </a:p>
          <a:p>
            <a:endParaRPr kumimoji="1" lang="zh-CN" altLang="en-US" dirty="0"/>
          </a:p>
        </p:txBody>
      </p:sp>
      <p:sp>
        <p:nvSpPr>
          <p:cNvPr id="7" name="文本框 6"/>
          <p:cNvSpPr txBox="1"/>
          <p:nvPr/>
        </p:nvSpPr>
        <p:spPr>
          <a:xfrm>
            <a:off x="6848809" y="1263611"/>
            <a:ext cx="4069097" cy="954107"/>
          </a:xfrm>
          <a:prstGeom prst="rect">
            <a:avLst/>
          </a:prstGeom>
          <a:noFill/>
        </p:spPr>
        <p:txBody>
          <a:bodyPr wrap="square" rtlCol="0">
            <a:spAutoFit/>
          </a:bodyPr>
          <a:lstStyle/>
          <a:p>
            <a:r>
              <a:rPr lang="en-GB" altLang="zh-CN" sz="2800" b="1" dirty="0"/>
              <a:t>Why RL for This Project?</a:t>
            </a:r>
            <a:endParaRPr kumimoji="1" lang="zh-CN"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599" y="401934"/>
            <a:ext cx="6858000" cy="6858000"/>
          </a:xfrm>
          <a:prstGeom prst="rect">
            <a:avLst/>
          </a:prstGeom>
        </p:spPr>
      </p:pic>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pic>
        <p:nvPicPr>
          <p:cNvPr id="6" name="图片 5" descr="文本, 信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991" y="2319258"/>
            <a:ext cx="5485459" cy="2907836"/>
          </a:xfrm>
          <a:prstGeom prst="rect">
            <a:avLst/>
          </a:prstGeom>
        </p:spPr>
      </p:pic>
      <p:sp>
        <p:nvSpPr>
          <p:cNvPr id="7" name="文本框 6"/>
          <p:cNvSpPr txBox="1"/>
          <p:nvPr/>
        </p:nvSpPr>
        <p:spPr>
          <a:xfrm>
            <a:off x="968991" y="1209170"/>
            <a:ext cx="5704764" cy="830997"/>
          </a:xfrm>
          <a:prstGeom prst="rect">
            <a:avLst/>
          </a:prstGeom>
          <a:noFill/>
        </p:spPr>
        <p:txBody>
          <a:bodyPr wrap="square" rtlCol="0">
            <a:spAutoFit/>
          </a:bodyPr>
          <a:lstStyle/>
          <a:p>
            <a:r>
              <a:rPr kumimoji="1" lang="en-US" altLang="zh-CN" sz="2400" b="1" dirty="0"/>
              <a:t>Design Of Reinforce Learning Environment</a:t>
            </a:r>
            <a:endParaRPr kumimoji="1" lang="zh-CN" altLang="en-US" sz="2400" b="1" dirty="0"/>
          </a:p>
        </p:txBody>
      </p:sp>
      <p:sp>
        <p:nvSpPr>
          <p:cNvPr id="8" name="文本框 7"/>
          <p:cNvSpPr txBox="1"/>
          <p:nvPr/>
        </p:nvSpPr>
        <p:spPr>
          <a:xfrm>
            <a:off x="7111354" y="2319258"/>
            <a:ext cx="3963341" cy="2893100"/>
          </a:xfrm>
          <a:prstGeom prst="rect">
            <a:avLst/>
          </a:prstGeom>
          <a:noFill/>
        </p:spPr>
        <p:txBody>
          <a:bodyPr wrap="square" rtlCol="0">
            <a:spAutoFit/>
          </a:bodyPr>
          <a:lstStyle/>
          <a:p>
            <a:pPr>
              <a:buNone/>
            </a:pPr>
            <a:r>
              <a:rPr lang="en-GB" altLang="zh-CN" sz="2000" b="1" dirty="0"/>
              <a:t> Action Space</a:t>
            </a:r>
            <a:r>
              <a:rPr lang="en-GB" altLang="zh-CN" sz="2000" dirty="0"/>
              <a:t> </a:t>
            </a:r>
            <a:r>
              <a:rPr lang="en-GB" altLang="zh-CN" i="1" dirty="0"/>
              <a:t>(Simulating Real User Behavior)</a:t>
            </a:r>
            <a:endParaRPr lang="en-GB" altLang="zh-CN" dirty="0"/>
          </a:p>
          <a:p>
            <a:r>
              <a:rPr lang="en-GB" altLang="zh-CN" b="1" dirty="0"/>
              <a:t>Constraint:</a:t>
            </a:r>
            <a:r>
              <a:rPr lang="en-GB" altLang="zh-CN" dirty="0"/>
              <a:t> The Agent </a:t>
            </a:r>
            <a:r>
              <a:rPr lang="en-GB" altLang="zh-CN" i="1" dirty="0"/>
              <a:t>cannot</a:t>
            </a:r>
            <a:r>
              <a:rPr lang="en-GB" altLang="zh-CN" dirty="0"/>
              <a:t> alter the original words of the sentence.</a:t>
            </a:r>
          </a:p>
          <a:p>
            <a:r>
              <a:rPr lang="en-GB" altLang="zh-CN" b="1" dirty="0"/>
              <a:t>The Move:</a:t>
            </a:r>
            <a:r>
              <a:rPr lang="en-GB" altLang="zh-CN" dirty="0"/>
              <a:t> It selects one emoji from a curated list (e.g., </a:t>
            </a:r>
            <a:r>
              <a:rPr lang="zh-CN" altLang="en-US" dirty="0"/>
              <a:t>🙂</a:t>
            </a:r>
            <a:r>
              <a:rPr lang="en-US" altLang="zh-CN" dirty="0"/>
              <a:t>, 😭, 🙄, 💀) </a:t>
            </a:r>
            <a:r>
              <a:rPr lang="en-GB" altLang="zh-CN" dirty="0"/>
              <a:t>and inserts it into the text.</a:t>
            </a:r>
          </a:p>
          <a:p>
            <a:r>
              <a:rPr lang="en-GB" altLang="zh-CN" b="1" dirty="0"/>
              <a:t>Goal:</a:t>
            </a:r>
            <a:r>
              <a:rPr lang="en-GB" altLang="zh-CN" dirty="0"/>
              <a:t> Try to cheat </a:t>
            </a:r>
            <a:r>
              <a:rPr lang="en-GB" altLang="zh-CN" b="1" dirty="0"/>
              <a:t>Victim Models </a:t>
            </a:r>
          </a:p>
          <a:p>
            <a:r>
              <a:rPr kumimoji="1" lang="en-GB" altLang="zh-CN" dirty="0"/>
              <a:t>by flip the predicted label</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SpPr/>
          <p:nvPr/>
        </p:nvSpPr>
        <p:spPr>
          <a:xfrm>
            <a:off x="495309" y="544284"/>
            <a:ext cx="11236290" cy="6089301"/>
          </a:xfrm>
          <a:prstGeom prst="roundRect">
            <a:avLst>
              <a:gd name="adj" fmla="val 4590"/>
            </a:avLst>
          </a:prstGeom>
          <a:gradFill flip="none" rotWithShape="1">
            <a:gsLst>
              <a:gs pos="885">
                <a:schemeClr val="accent1">
                  <a:lumMod val="20000"/>
                  <a:lumOff val="80000"/>
                </a:schemeClr>
              </a:gs>
              <a:gs pos="80000">
                <a:schemeClr val="accent4">
                  <a:lumMod val="20000"/>
                  <a:lumOff val="80000"/>
                </a:schemeClr>
              </a:gs>
              <a:gs pos="100000">
                <a:srgbClr val="B2BEF1"/>
              </a:gs>
            </a:gsLst>
            <a:lin ang="2700000" scaled="1"/>
            <a:tileRect/>
          </a:gradFill>
          <a:ln>
            <a:solidFill>
              <a:srgbClr val="FFFFFF"/>
            </a:solidFill>
          </a:ln>
          <a:effectLst>
            <a:outerShdw blurRad="381000" dist="38100" dir="2700000" algn="tl" rotWithShape="0">
              <a:srgbClr val="95D0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e7d195523061f1c03a90ee8e42cb24248e56383cd534985688F9F494128731F165EE95AB4B0C0A38076AAEA07667B1565C446FC45FF01DFB0E885BCDBDF3A284F3DB14DA61DD97F0BAB2E6C668FB4931B99D40B68E3E163A6068C18A9768D2D7355B0AB97AEF5E6275AC4BB746B507272648C827F9755EBB00687898E9D3C0615E56C2C25068800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599" y="401934"/>
            <a:ext cx="6858000" cy="6858000"/>
          </a:xfrm>
          <a:prstGeom prst="rect">
            <a:avLst/>
          </a:prstGeom>
        </p:spPr>
      </p:pic>
      <p:sp>
        <p:nvSpPr>
          <p:cNvPr id="4"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7" name="文本框 6"/>
          <p:cNvSpPr txBox="1"/>
          <p:nvPr/>
        </p:nvSpPr>
        <p:spPr>
          <a:xfrm>
            <a:off x="968990" y="1209170"/>
            <a:ext cx="6250675" cy="830997"/>
          </a:xfrm>
          <a:prstGeom prst="rect">
            <a:avLst/>
          </a:prstGeom>
          <a:noFill/>
        </p:spPr>
        <p:txBody>
          <a:bodyPr wrap="square" rtlCol="0">
            <a:spAutoFit/>
          </a:bodyPr>
          <a:lstStyle/>
          <a:p>
            <a:r>
              <a:rPr kumimoji="1" lang="en-US" altLang="zh-CN" sz="2400" b="1" dirty="0"/>
              <a:t>Training by </a:t>
            </a:r>
            <a:r>
              <a:rPr lang="en-GB" altLang="zh-CN" sz="2400" b="1" dirty="0">
                <a:solidFill>
                  <a:srgbClr val="000000"/>
                </a:solidFill>
                <a:effectLst/>
              </a:rPr>
              <a:t>Actor-Critic Architecture</a:t>
            </a:r>
          </a:p>
          <a:p>
            <a:endParaRPr kumimoji="1" lang="zh-CN" altLang="en-US" sz="2400" b="1" dirty="0"/>
          </a:p>
        </p:txBody>
      </p:sp>
      <p:pic>
        <p:nvPicPr>
          <p:cNvPr id="3" name="图片 2"/>
          <p:cNvPicPr>
            <a:picLocks noChangeAspect="1"/>
          </p:cNvPicPr>
          <p:nvPr/>
        </p:nvPicPr>
        <p:blipFill>
          <a:blip r:embed="rId4"/>
          <a:stretch>
            <a:fillRect/>
          </a:stretch>
        </p:blipFill>
        <p:spPr>
          <a:xfrm>
            <a:off x="996513" y="2182517"/>
            <a:ext cx="5963845" cy="3298305"/>
          </a:xfrm>
          <a:prstGeom prst="rect">
            <a:avLst/>
          </a:prstGeom>
        </p:spPr>
      </p:pic>
      <p:sp>
        <p:nvSpPr>
          <p:cNvPr id="5" name="文本框 4"/>
          <p:cNvSpPr txBox="1"/>
          <p:nvPr/>
        </p:nvSpPr>
        <p:spPr>
          <a:xfrm>
            <a:off x="7397086" y="1555272"/>
            <a:ext cx="4157092" cy="5078313"/>
          </a:xfrm>
          <a:prstGeom prst="rect">
            <a:avLst/>
          </a:prstGeom>
          <a:noFill/>
        </p:spPr>
        <p:txBody>
          <a:bodyPr wrap="square" rtlCol="0">
            <a:spAutoFit/>
          </a:bodyPr>
          <a:lstStyle/>
          <a:p>
            <a:r>
              <a:rPr lang="en-GB" altLang="zh-CN" b="1" dirty="0">
                <a:solidFill>
                  <a:srgbClr val="000000"/>
                </a:solidFill>
                <a:effectLst/>
                <a:latin typeface="Helvetica" pitchFamily="2" charset="0"/>
              </a:rPr>
              <a:t>Rationale for Actor-Critic Architecture</a:t>
            </a:r>
          </a:p>
          <a:p>
            <a:endParaRPr kumimoji="1" lang="en-US" altLang="zh-CN" b="1" dirty="0"/>
          </a:p>
          <a:p>
            <a:r>
              <a:rPr lang="en-GB" altLang="zh-CN" b="1" dirty="0">
                <a:solidFill>
                  <a:srgbClr val="000000"/>
                </a:solidFill>
                <a:effectLst/>
                <a:latin typeface="Helvetica" pitchFamily="2" charset="0"/>
              </a:rPr>
              <a:t>Mitigating Mode Collapse</a:t>
            </a:r>
            <a:r>
              <a:rPr lang="en-GB" altLang="zh-CN" dirty="0">
                <a:solidFill>
                  <a:srgbClr val="000000"/>
                </a:solidFill>
                <a:effectLst/>
                <a:latin typeface="Helvetica" pitchFamily="2" charset="0"/>
              </a:rPr>
              <a:t>.</a:t>
            </a:r>
          </a:p>
          <a:p>
            <a:r>
              <a:rPr lang="en-GB" altLang="zh-CN" dirty="0">
                <a:solidFill>
                  <a:srgbClr val="000000"/>
                </a:solidFill>
                <a:effectLst/>
                <a:latin typeface="Helvetica" pitchFamily="2" charset="0"/>
              </a:rPr>
              <a:t>Other architecture may</a:t>
            </a:r>
          </a:p>
          <a:p>
            <a:pPr>
              <a:buNone/>
            </a:pPr>
            <a:r>
              <a:rPr lang="en-GB" altLang="zh-CN" dirty="0">
                <a:solidFill>
                  <a:srgbClr val="000000"/>
                </a:solidFill>
                <a:effectLst/>
                <a:latin typeface="Helvetica" pitchFamily="2" charset="0"/>
              </a:rPr>
              <a:t>discover a single effective perturbation (e.g., always inserting [</a:t>
            </a:r>
            <a:r>
              <a:rPr lang="en-GB" altLang="zh-CN" dirty="0" err="1">
                <a:solidFill>
                  <a:srgbClr val="000000"/>
                </a:solidFill>
                <a:effectLst/>
                <a:latin typeface="Helvetica" pitchFamily="2" charset="0"/>
              </a:rPr>
              <a:t>sm</a:t>
            </a:r>
            <a:r>
              <a:rPr lang="en-GB" altLang="zh-CN" dirty="0">
                <a:solidFill>
                  <a:srgbClr val="000000"/>
                </a:solidFill>
                <a:effectLst/>
                <a:latin typeface="Helvetica" pitchFamily="2" charset="0"/>
              </a:rPr>
              <a:t>-</a:t>
            </a:r>
          </a:p>
          <a:p>
            <a:r>
              <a:rPr lang="en-GB" altLang="zh-CN" dirty="0">
                <a:solidFill>
                  <a:srgbClr val="000000"/>
                </a:solidFill>
                <a:effectLst/>
                <a:latin typeface="Helvetica" pitchFamily="2" charset="0"/>
              </a:rPr>
              <a:t>lie]) and exploits it exclusively.</a:t>
            </a:r>
          </a:p>
          <a:p>
            <a:endParaRPr lang="en-GB" altLang="zh-CN" dirty="0">
              <a:solidFill>
                <a:srgbClr val="000000"/>
              </a:solidFill>
              <a:latin typeface="Helvetica" pitchFamily="2" charset="0"/>
            </a:endParaRPr>
          </a:p>
          <a:p>
            <a:pPr>
              <a:buNone/>
            </a:pPr>
            <a:r>
              <a:rPr lang="en-GB" altLang="zh-CN" b="1" dirty="0">
                <a:solidFill>
                  <a:srgbClr val="000000"/>
                </a:solidFill>
                <a:effectLst/>
                <a:latin typeface="Helvetica" pitchFamily="2" charset="0"/>
              </a:rPr>
              <a:t>Stochastic Policy Generation</a:t>
            </a:r>
            <a:r>
              <a:rPr lang="en-GB" altLang="zh-CN" dirty="0">
                <a:solidFill>
                  <a:srgbClr val="000000"/>
                </a:solidFill>
                <a:effectLst/>
                <a:latin typeface="Helvetica" pitchFamily="2" charset="0"/>
              </a:rPr>
              <a:t>. Conversely, the Actor-Critic framework learns a parameterized policy </a:t>
            </a:r>
            <a:r>
              <a:rPr lang="el-GR" altLang="zh-CN" dirty="0" err="1">
                <a:solidFill>
                  <a:srgbClr val="000000"/>
                </a:solidFill>
                <a:effectLst/>
                <a:latin typeface="Helvetica" pitchFamily="2" charset="0"/>
              </a:rPr>
              <a:t>πθ</a:t>
            </a:r>
            <a:r>
              <a:rPr lang="el-GR" altLang="zh-CN" dirty="0">
                <a:solidFill>
                  <a:srgbClr val="000000"/>
                </a:solidFill>
                <a:effectLst/>
                <a:latin typeface="Helvetica" pitchFamily="2" charset="0"/>
              </a:rPr>
              <a:t>(</a:t>
            </a:r>
            <a:r>
              <a:rPr lang="en-GB" altLang="zh-CN" dirty="0" err="1">
                <a:solidFill>
                  <a:srgbClr val="000000"/>
                </a:solidFill>
                <a:effectLst/>
                <a:latin typeface="Helvetica" pitchFamily="2" charset="0"/>
              </a:rPr>
              <a:t>a|s</a:t>
            </a:r>
            <a:r>
              <a:rPr lang="en-GB" altLang="zh-CN" dirty="0">
                <a:solidFill>
                  <a:srgbClr val="000000"/>
                </a:solidFill>
                <a:effectLst/>
                <a:latin typeface="Helvetica" pitchFamily="2" charset="0"/>
              </a:rPr>
              <a:t>) that outputs a probability distribution over the action space. By sampling</a:t>
            </a:r>
          </a:p>
          <a:p>
            <a:r>
              <a:rPr lang="en-GB" altLang="zh-CN" dirty="0">
                <a:solidFill>
                  <a:srgbClr val="000000"/>
                </a:solidFill>
                <a:effectLst/>
                <a:latin typeface="Helvetica" pitchFamily="2" charset="0"/>
              </a:rPr>
              <a:t>from this distribution (specifically using our Top-K strategy)</a:t>
            </a:r>
          </a:p>
          <a:p>
            <a:endParaRPr lang="en-GB" altLang="zh-CN" dirty="0">
              <a:solidFill>
                <a:srgbClr val="000000"/>
              </a:solidFill>
              <a:effectLst/>
              <a:latin typeface="Helvetica" pitchFamily="2" charset="0"/>
            </a:endParaRPr>
          </a:p>
          <a:p>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accent3">
                <a:lumMod val="40000"/>
                <a:lumOff val="60000"/>
              </a:schemeClr>
            </a:gs>
          </a:gsLst>
          <a:lin ang="18900000" scaled="1"/>
        </a:gradFill>
        <a:effectLst/>
      </p:bgPr>
    </p:bg>
    <p:spTree>
      <p:nvGrpSpPr>
        <p:cNvPr id="1" name=""/>
        <p:cNvGrpSpPr/>
        <p:nvPr/>
      </p:nvGrpSpPr>
      <p:grpSpPr>
        <a:xfrm>
          <a:off x="0" y="0"/>
          <a:ext cx="0" cy="0"/>
          <a:chOff x="0" y="0"/>
          <a:chExt cx="0" cy="0"/>
        </a:xfrm>
      </p:grpSpPr>
      <p:sp>
        <p:nvSpPr>
          <p:cNvPr id="23" name="e7d195523061f1c0" descr="e7d195523061f1c03a90ee8e42cb24248e56383cd534985688F9F494128731F165EE95AB4B0C0A38076AAEA07667B1565C446FC45FF01DFB0E885BCDBDF3A284F3DB14DA61DD97F0BAB2E6C668FB4931B99D40B68E3E163A6068C18A9768D2D7355B0AB97AEF5E6275AC4BB746B507272648C827F9755EBB00687898E9D3C0615E56C2C25068800C"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e7d195523061f1c03a90ee8e42cb24248e56383cd534985688F9F494128731F165EE95AB4B0C0A38076AAEA07667B1565C446FC45FF01DFB0E885BCDBDF3A284F3DB14DA61DD97F0BAB2E6C668FB4931B99D40B68E3E163A6068C18A9768D2D7355B0AB97AEF5E6275AC4BB746B507272648C827F9755EBB00687898E9D3C0615E56C2C25068800C</a:t>
            </a:r>
            <a:endParaRPr lang="zh-CN" altLang="en-US" sz="100"/>
          </a:p>
        </p:txBody>
      </p:sp>
      <p:sp>
        <p:nvSpPr>
          <p:cNvPr id="37" name="文本框 36"/>
          <p:cNvSpPr txBox="1"/>
          <p:nvPr/>
        </p:nvSpPr>
        <p:spPr>
          <a:xfrm>
            <a:off x="1255063" y="740626"/>
            <a:ext cx="5691117" cy="523220"/>
          </a:xfrm>
          <a:prstGeom prst="rect">
            <a:avLst/>
          </a:prstGeom>
          <a:noFill/>
        </p:spPr>
        <p:txBody>
          <a:bodyPr wrap="square" rtlCol="0">
            <a:spAutoFit/>
          </a:bodyPr>
          <a:lstStyle/>
          <a:p>
            <a:r>
              <a:rPr lang="en-GB" altLang="zh-CN" sz="2800" b="1" dirty="0">
                <a:solidFill>
                  <a:srgbClr val="000000"/>
                </a:solidFill>
                <a:effectLst/>
              </a:rPr>
              <a:t>Adversarial</a:t>
            </a:r>
            <a:r>
              <a:rPr kumimoji="1" lang="en-US" altLang="zh-CN" sz="2800" b="1" dirty="0">
                <a:solidFill>
                  <a:srgbClr val="000000"/>
                </a:solidFill>
                <a:effectLst/>
              </a:rPr>
              <a:t> Fram</a:t>
            </a:r>
            <a:r>
              <a:rPr kumimoji="1" lang="en-US" altLang="zh-CN" sz="2800" b="1" dirty="0">
                <a:solidFill>
                  <a:srgbClr val="000000"/>
                </a:solidFill>
              </a:rPr>
              <a:t>ework</a:t>
            </a:r>
            <a:endParaRPr lang="en-GB" altLang="zh-CN" sz="2800" b="1" dirty="0">
              <a:solidFill>
                <a:srgbClr val="000000"/>
              </a:solidFill>
              <a:effectLst/>
            </a:endParaRPr>
          </a:p>
        </p:txBody>
      </p:sp>
      <p:pic>
        <p:nvPicPr>
          <p:cNvPr id="43" name="图片 42" descr="图示&#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585" y="1570367"/>
            <a:ext cx="6245595" cy="4285397"/>
          </a:xfrm>
          <a:prstGeom prst="rect">
            <a:avLst/>
          </a:prstGeom>
        </p:spPr>
      </p:pic>
      <p:sp>
        <p:nvSpPr>
          <p:cNvPr id="2" name="文本框 1">
            <a:extLst>
              <a:ext uri="{FF2B5EF4-FFF2-40B4-BE49-F238E27FC236}">
                <a16:creationId xmlns:a16="http://schemas.microsoft.com/office/drawing/2014/main" id="{8EBAB0D3-298C-73E4-9005-88C718990E1B}"/>
              </a:ext>
            </a:extLst>
          </p:cNvPr>
          <p:cNvSpPr txBox="1"/>
          <p:nvPr/>
        </p:nvSpPr>
        <p:spPr>
          <a:xfrm>
            <a:off x="7242305" y="922150"/>
            <a:ext cx="3521122" cy="1015663"/>
          </a:xfrm>
          <a:prstGeom prst="rect">
            <a:avLst/>
          </a:prstGeom>
          <a:noFill/>
        </p:spPr>
        <p:txBody>
          <a:bodyPr wrap="square" rtlCol="0">
            <a:spAutoFit/>
          </a:bodyPr>
          <a:lstStyle/>
          <a:p>
            <a:r>
              <a:rPr lang="en" altLang="zh-CN" sz="2000" b="1" dirty="0">
                <a:solidFill>
                  <a:srgbClr val="000000"/>
                </a:solidFill>
                <a:effectLst/>
              </a:rPr>
              <a:t>Diversity-Aware Policy Dropout</a:t>
            </a:r>
          </a:p>
          <a:p>
            <a:endParaRPr kumimoji="1" lang="zh-CN" altLang="en-US" sz="2000" b="1" dirty="0"/>
          </a:p>
        </p:txBody>
      </p:sp>
      <p:pic>
        <p:nvPicPr>
          <p:cNvPr id="3" name="图片 2" descr="图片包含 图示&#10;&#10;AI 生成的内容可能不正确。">
            <a:extLst>
              <a:ext uri="{FF2B5EF4-FFF2-40B4-BE49-F238E27FC236}">
                <a16:creationId xmlns:a16="http://schemas.microsoft.com/office/drawing/2014/main" id="{DABF6FC9-7C05-AD7E-BB98-7D39EFDDC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546" y="1631782"/>
            <a:ext cx="3594822" cy="1054100"/>
          </a:xfrm>
          <a:prstGeom prst="rect">
            <a:avLst/>
          </a:prstGeom>
        </p:spPr>
      </p:pic>
      <p:pic>
        <p:nvPicPr>
          <p:cNvPr id="4" name="图片 3" descr="徽标&#10;&#10;AI 生成的内容可能不正确。">
            <a:extLst>
              <a:ext uri="{FF2B5EF4-FFF2-40B4-BE49-F238E27FC236}">
                <a16:creationId xmlns:a16="http://schemas.microsoft.com/office/drawing/2014/main" id="{A9676D6E-C98B-B067-DAB9-4E18B80D4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9545" y="3477626"/>
            <a:ext cx="3594822" cy="968849"/>
          </a:xfrm>
          <a:prstGeom prst="rect">
            <a:avLst/>
          </a:prstGeom>
        </p:spPr>
      </p:pic>
      <p:pic>
        <p:nvPicPr>
          <p:cNvPr id="5" name="图片 4" descr="徽标, 公司名称&#10;&#10;AI 生成的内容可能不正确。">
            <a:extLst>
              <a:ext uri="{FF2B5EF4-FFF2-40B4-BE49-F238E27FC236}">
                <a16:creationId xmlns:a16="http://schemas.microsoft.com/office/drawing/2014/main" id="{EC90064E-E00E-FDB3-EEAA-EE33E2AB2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306" y="4446475"/>
            <a:ext cx="3602061" cy="716159"/>
          </a:xfrm>
          <a:prstGeom prst="rect">
            <a:avLst/>
          </a:prstGeom>
        </p:spPr>
      </p:pic>
      <p:sp>
        <p:nvSpPr>
          <p:cNvPr id="6" name="文本框 5">
            <a:extLst>
              <a:ext uri="{FF2B5EF4-FFF2-40B4-BE49-F238E27FC236}">
                <a16:creationId xmlns:a16="http://schemas.microsoft.com/office/drawing/2014/main" id="{19E43C95-022C-9B5E-11E8-99B3460B0F4C}"/>
              </a:ext>
            </a:extLst>
          </p:cNvPr>
          <p:cNvSpPr txBox="1"/>
          <p:nvPr/>
        </p:nvSpPr>
        <p:spPr>
          <a:xfrm>
            <a:off x="7242307" y="2789638"/>
            <a:ext cx="3239352" cy="707886"/>
          </a:xfrm>
          <a:prstGeom prst="rect">
            <a:avLst/>
          </a:prstGeom>
          <a:noFill/>
        </p:spPr>
        <p:txBody>
          <a:bodyPr wrap="square" rtlCol="0">
            <a:spAutoFit/>
          </a:bodyPr>
          <a:lstStyle/>
          <a:p>
            <a:r>
              <a:rPr lang="en" altLang="zh-CN" sz="2000" b="1" dirty="0">
                <a:solidFill>
                  <a:srgbClr val="000000"/>
                </a:solidFill>
              </a:rPr>
              <a:t>O</a:t>
            </a:r>
            <a:r>
              <a:rPr lang="en" altLang="zh-CN" sz="2000" b="1" dirty="0">
                <a:solidFill>
                  <a:srgbClr val="000000"/>
                </a:solidFill>
                <a:effectLst/>
              </a:rPr>
              <a:t>ne-hot </a:t>
            </a:r>
            <a:r>
              <a:rPr lang="en" altLang="zh-CN" sz="2000" b="1" dirty="0">
                <a:solidFill>
                  <a:srgbClr val="000000"/>
                </a:solidFill>
              </a:rPr>
              <a:t>V</a:t>
            </a:r>
            <a:r>
              <a:rPr lang="en" altLang="zh-CN" sz="2000" b="1" dirty="0">
                <a:solidFill>
                  <a:srgbClr val="000000"/>
                </a:solidFill>
                <a:effectLst/>
              </a:rPr>
              <a:t>ector</a:t>
            </a:r>
          </a:p>
          <a:p>
            <a:r>
              <a:rPr kumimoji="1" lang="en-US" altLang="zh-CN" sz="2000" b="1" dirty="0"/>
              <a:t>Guiding</a:t>
            </a:r>
            <a:endParaRPr kumimoji="1" lang="zh-CN" altLang="en-US" sz="2000" b="1" dirty="0"/>
          </a:p>
        </p:txBody>
      </p:sp>
      <p:pic>
        <p:nvPicPr>
          <p:cNvPr id="7" name="图片 6" descr="图片包含 徽标&#10;&#10;AI 生成的内容可能不正确。">
            <a:extLst>
              <a:ext uri="{FF2B5EF4-FFF2-40B4-BE49-F238E27FC236}">
                <a16:creationId xmlns:a16="http://schemas.microsoft.com/office/drawing/2014/main" id="{EA5A0DC1-07B2-52BC-C148-6155B9D97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305" y="5162634"/>
            <a:ext cx="3602061" cy="6931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NjZDRlODA1NzI0NjA1ZDE4NTdmMjQ5N2M0MmMxOGUifQ=="/>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2.60007874015747,&quot;left&quot;:66.9767716535433,&quot;top&quot;:123.53944881889763,&quot;width&quot;:828.386377952755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1.04496062992126,&quot;left&quot;:61.554015748031496,&quot;top&quot;:221.5529133858268,&quot;width&quot;:478.258503937007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2.60007874015747,&quot;left&quot;:66.9767716535433,&quot;top&quot;:123.53944881889763,&quot;width&quot;:828.3863779527559}"/>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CD987"/>
      </a:accent1>
      <a:accent2>
        <a:srgbClr val="FF9D29"/>
      </a:accent2>
      <a:accent3>
        <a:srgbClr val="A4DEDC"/>
      </a:accent3>
      <a:accent4>
        <a:srgbClr val="4B3F6C"/>
      </a:accent4>
      <a:accent5>
        <a:srgbClr val="B4BBD1"/>
      </a:accent5>
      <a:accent6>
        <a:srgbClr val="C9C9C9"/>
      </a:accent6>
      <a:hlink>
        <a:srgbClr val="4472C4"/>
      </a:hlink>
      <a:folHlink>
        <a:srgbClr val="BFBFBF"/>
      </a:folHlink>
    </a:clrScheme>
    <a:fontScheme name="自定义 1">
      <a:majorFont>
        <a:latin typeface="Poppins SemiBold"/>
        <a:ea typeface="Poppins SemiBold"/>
        <a:cs typeface=""/>
      </a:majorFont>
      <a:minorFont>
        <a:latin typeface="Poppins "/>
        <a:ea typeface="Poppins "/>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CD987"/>
    </a:accent1>
    <a:accent2>
      <a:srgbClr val="FF9D29"/>
    </a:accent2>
    <a:accent3>
      <a:srgbClr val="A4DEDC"/>
    </a:accent3>
    <a:accent4>
      <a:srgbClr val="4B3F6C"/>
    </a:accent4>
    <a:accent5>
      <a:srgbClr val="B4BBD1"/>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109</TotalTime>
  <Words>2617</Words>
  <Application>Microsoft Macintosh PowerPoint</Application>
  <PresentationFormat>宽屏</PresentationFormat>
  <Paragraphs>262</Paragraphs>
  <Slides>34</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等线</vt:lpstr>
      <vt:lpstr>思源黑体 Bold</vt:lpstr>
      <vt:lpstr>微软雅黑</vt:lpstr>
      <vt:lpstr>Poppins </vt:lpstr>
      <vt:lpstr>Arial</vt:lpstr>
      <vt:lpstr>Calibri</vt:lpstr>
      <vt:lpstr>Helvetica</vt:lpstr>
      <vt:lpstr>Open Sans</vt:lpstr>
      <vt:lpstr>Poppins</vt:lpstr>
      <vt:lpstr>Poppins Medium</vt:lpstr>
      <vt:lpstr>Poppins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e1825</cp:lastModifiedBy>
  <cp:revision>170</cp:revision>
  <dcterms:created xsi:type="dcterms:W3CDTF">2022-01-12T04:13:00Z</dcterms:created>
  <dcterms:modified xsi:type="dcterms:W3CDTF">2025-12-17T05:21:10Z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8435AFDFED54483CAD4649328032C228_13</vt:lpwstr>
  </property>
  <property fmtid="{D5CDD505-2E9C-101B-9397-08002B2CF9AE}" pid="3" name="KSOProductBuildVer">
    <vt:lpwstr>2052-12.1.0.24034</vt:lpwstr>
  </property>
</Properties>
</file>